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4" r:id="rId9"/>
    <p:sldId id="265" r:id="rId10"/>
    <p:sldId id="268" r:id="rId11"/>
    <p:sldId id="269" r:id="rId12"/>
    <p:sldId id="270" r:id="rId13"/>
    <p:sldId id="271" r:id="rId14"/>
    <p:sldId id="275" r:id="rId15"/>
    <p:sldId id="272" r:id="rId16"/>
    <p:sldId id="273" r:id="rId17"/>
    <p:sldId id="274" r:id="rId18"/>
    <p:sldId id="276" r:id="rId19"/>
    <p:sldId id="277"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8F1743-12B7-4167-890D-A49FFFF877A1}" v="50" dt="2018-08-26T08:07:53.626"/>
    <p1510:client id="{6C4229AB-0B73-4052-A4EC-6B7004915355}" v="322" dt="2018-08-26T07:53:07.1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8/28/2018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48660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59212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564929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8/28/2018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822650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8/28/2018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11137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8/28/2018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937247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8/28/2018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957066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8/28/2018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1354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8/28/2018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543257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8/28/2018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54136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8/28/2018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866064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8/28/2018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118154546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marxists.org/glossary/events/w/ww1/russia.htm" TargetMode="External"/><Relationship Id="rId7" Type="http://schemas.openxmlformats.org/officeDocument/2006/relationships/hyperlink" Target="https://schoolworkhelper.net/effects-of-world-war-i-on-france/" TargetMode="External"/><Relationship Id="rId2" Type="http://schemas.openxmlformats.org/officeDocument/2006/relationships/hyperlink" Target="https://prezi.com/rsifrwycvc2l/what-countries-were-affected-by-wwi/" TargetMode="External"/><Relationship Id="rId1" Type="http://schemas.openxmlformats.org/officeDocument/2006/relationships/slideLayout" Target="../slideLayouts/slideLayout2.xml"/><Relationship Id="rId6" Type="http://schemas.openxmlformats.org/officeDocument/2006/relationships/hyperlink" Target="https://www.theholocaustexplained.org/the-nazi-rise-to-power/the-effects-of-the-first-world-war-on-germany/" TargetMode="External"/><Relationship Id="rId5" Type="http://schemas.openxmlformats.org/officeDocument/2006/relationships/hyperlink" Target="http://www.bbc.co.uk/history/worldwars/wwone/eastern_front_01.shtml" TargetMode="External"/><Relationship Id="rId4" Type="http://schemas.openxmlformats.org/officeDocument/2006/relationships/hyperlink" Target="https://www.historylearningsite.co.uk/modern-world-history-1918-to-1980/russia-1900-to-1939/russia-and-world-war-one/"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www.historylearningsite.co.uk/modern-world-history-1918-to-1980/the-treaty-of-st-germain/" TargetMode="External"/><Relationship Id="rId3" Type="http://schemas.openxmlformats.org/officeDocument/2006/relationships/hyperlink" Target="http://www.history.ucsb.edu/faculty/marcuse/classes/33d/projects/1920s/Econ20s.htm" TargetMode="External"/><Relationship Id="rId7" Type="http://schemas.openxmlformats.org/officeDocument/2006/relationships/hyperlink" Target="https://www.historylearningsite.co.uk/modern-world-history-1918-to-1980/the-treaty-of-trianon/" TargetMode="External"/><Relationship Id="rId2" Type="http://schemas.openxmlformats.org/officeDocument/2006/relationships/hyperlink" Target="https://encyclopedia.1914-1918-online.net/article/post-war_societies_france" TargetMode="External"/><Relationship Id="rId1" Type="http://schemas.openxmlformats.org/officeDocument/2006/relationships/slideLayout" Target="../slideLayouts/slideLayout2.xml"/><Relationship Id="rId6" Type="http://schemas.openxmlformats.org/officeDocument/2006/relationships/hyperlink" Target="https://www.quora.com/What-kind-of-peace-was-forced-upon-Austria-Hungary-after-WW1" TargetMode="External"/><Relationship Id="rId5" Type="http://schemas.openxmlformats.org/officeDocument/2006/relationships/hyperlink" Target="https://www.historyofengland.net/wwone/wwi-the-aftermath" TargetMode="External"/><Relationship Id="rId4" Type="http://schemas.openxmlformats.org/officeDocument/2006/relationships/hyperlink" Target="http://www.nationalarchives.gov.uk/pathways/firstworldwar/aftermath/brit_after_war.ht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 name="Freeform: Shape 6">
            <a:extLst>
              <a:ext uri="{FF2B5EF4-FFF2-40B4-BE49-F238E27FC236}">
                <a16:creationId xmlns:a16="http://schemas.microsoft.com/office/drawing/2014/main" id="{66B332A4-D438-4773-A77F-5ED49A448D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Freeform: Shape 8">
            <a:extLst>
              <a:ext uri="{FF2B5EF4-FFF2-40B4-BE49-F238E27FC236}">
                <a16:creationId xmlns:a16="http://schemas.microsoft.com/office/drawing/2014/main" id="{DF9AD32D-FF05-44F4-BD4D-9CEE89B71E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ctrTitle"/>
          </p:nvPr>
        </p:nvSpPr>
        <p:spPr>
          <a:xfrm>
            <a:off x="2555631" y="1441938"/>
            <a:ext cx="7080738" cy="3974124"/>
          </a:xfrm>
        </p:spPr>
        <p:txBody>
          <a:bodyPr vert="horz" lIns="91440" tIns="45720" rIns="91440" bIns="45720" rtlCol="0" anchor="ctr">
            <a:normAutofit/>
          </a:bodyPr>
          <a:lstStyle/>
          <a:p>
            <a:r>
              <a:rPr lang="en-US" sz="5400">
                <a:solidFill>
                  <a:schemeClr val="bg1">
                    <a:lumMod val="95000"/>
                    <a:lumOff val="5000"/>
                  </a:schemeClr>
                </a:solidFill>
              </a:rPr>
              <a:t>National History Challenge</a:t>
            </a:r>
            <a:br>
              <a:rPr lang="en-US" sz="5400">
                <a:solidFill>
                  <a:schemeClr val="bg1">
                    <a:lumMod val="95000"/>
                    <a:lumOff val="5000"/>
                  </a:schemeClr>
                </a:solidFill>
              </a:rPr>
            </a:br>
            <a:r>
              <a:rPr lang="en-US" sz="5400">
                <a:solidFill>
                  <a:schemeClr val="bg1">
                    <a:lumMod val="95000"/>
                    <a:lumOff val="5000"/>
                  </a:schemeClr>
                </a:solidFill>
              </a:rPr>
              <a:t>by Yr. 9 Aydar Zarifullin </a:t>
            </a:r>
            <a:br>
              <a:rPr lang="en-US" sz="5400">
                <a:solidFill>
                  <a:schemeClr val="bg1">
                    <a:lumMod val="95000"/>
                    <a:lumOff val="5000"/>
                  </a:schemeClr>
                </a:solidFill>
              </a:rPr>
            </a:br>
            <a:r>
              <a:rPr lang="en-US" sz="5400">
                <a:solidFill>
                  <a:schemeClr val="bg1">
                    <a:lumMod val="95000"/>
                    <a:lumOff val="5000"/>
                  </a:schemeClr>
                </a:solidFill>
              </a:rPr>
              <a:t>Darwin Middle School</a:t>
            </a:r>
          </a:p>
        </p:txBody>
      </p:sp>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7DDAC-7B45-4BB6-B4E3-78FBE65828DE}"/>
              </a:ext>
            </a:extLst>
          </p:cNvPr>
          <p:cNvSpPr>
            <a:spLocks noGrp="1"/>
          </p:cNvSpPr>
          <p:nvPr>
            <p:ph type="title"/>
          </p:nvPr>
        </p:nvSpPr>
        <p:spPr>
          <a:xfrm>
            <a:off x="5069940" y="365124"/>
            <a:ext cx="6172200" cy="1828800"/>
          </a:xfrm>
        </p:spPr>
        <p:txBody>
          <a:bodyPr>
            <a:normAutofit/>
          </a:bodyPr>
          <a:lstStyle/>
          <a:p>
            <a:r>
              <a:rPr lang="en-US">
                <a:cs typeface="Calibri Light"/>
              </a:rPr>
              <a:t>How World War I became a 'Turning Point'?</a:t>
            </a:r>
            <a:endParaRPr lang="en-US"/>
          </a:p>
        </p:txBody>
      </p:sp>
      <p:sp>
        <p:nvSpPr>
          <p:cNvPr id="3" name="Content Placeholder 2">
            <a:extLst>
              <a:ext uri="{FF2B5EF4-FFF2-40B4-BE49-F238E27FC236}">
                <a16:creationId xmlns:a16="http://schemas.microsoft.com/office/drawing/2014/main" id="{6E16BA4C-C997-4D80-836B-F2CFE6ABD5C5}"/>
              </a:ext>
            </a:extLst>
          </p:cNvPr>
          <p:cNvSpPr>
            <a:spLocks noGrp="1"/>
          </p:cNvSpPr>
          <p:nvPr>
            <p:ph idx="1"/>
          </p:nvPr>
        </p:nvSpPr>
        <p:spPr>
          <a:xfrm>
            <a:off x="5069940" y="2322576"/>
            <a:ext cx="6172200" cy="3858768"/>
          </a:xfrm>
        </p:spPr>
        <p:txBody>
          <a:bodyPr vert="horz" lIns="91440" tIns="45720" rIns="91440" bIns="45720" rtlCol="0" anchor="t">
            <a:normAutofit/>
          </a:bodyPr>
          <a:lstStyle/>
          <a:p>
            <a:pPr marL="0" indent="0">
              <a:buNone/>
            </a:pPr>
            <a:r>
              <a:rPr lang="en-AU" sz="2400" dirty="0">
                <a:cs typeface="Calibri"/>
              </a:rPr>
              <a:t>Germany was solely blamed for World War I. This led to an outrage and thirst for revenge by the Germans. It was impossible for the country to come back to its previous power with a destroyed economy, debts to others and a regulated army. So one turning point- a man, Adolf Hitler, rose above everyone else to carry Germany to the absolute power. But his success, led to the next horrifying event- World War II.</a:t>
            </a:r>
          </a:p>
          <a:p>
            <a:endParaRPr lang="en-AU" sz="2400">
              <a:cs typeface="Calibri"/>
            </a:endParaRPr>
          </a:p>
        </p:txBody>
      </p:sp>
      <p:pic>
        <p:nvPicPr>
          <p:cNvPr id="4" name="Picture 3">
            <a:extLst>
              <a:ext uri="{FF2B5EF4-FFF2-40B4-BE49-F238E27FC236}">
                <a16:creationId xmlns:a16="http://schemas.microsoft.com/office/drawing/2014/main" id="{3CC5A20E-7129-4E6C-9AEF-D3CC37FDB09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 y="10"/>
            <a:ext cx="4639713" cy="6857990"/>
          </a:xfrm>
          <a:prstGeom prst="rect">
            <a:avLst/>
          </a:prstGeom>
        </p:spPr>
      </p:pic>
    </p:spTree>
    <p:extLst>
      <p:ext uri="{BB962C8B-B14F-4D97-AF65-F5344CB8AC3E}">
        <p14:creationId xmlns:p14="http://schemas.microsoft.com/office/powerpoint/2010/main" val="1763192345"/>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DD01334-4855-4471-A5CC-FF7D5A5003B2}"/>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F46718A7-D98A-4361-8850-B51388F450A4}"/>
              </a:ext>
            </a:extLst>
          </p:cNvPr>
          <p:cNvSpPr>
            <a:spLocks noGrp="1"/>
          </p:cNvSpPr>
          <p:nvPr>
            <p:ph type="title"/>
          </p:nvPr>
        </p:nvSpPr>
        <p:spPr/>
        <p:txBody>
          <a:bodyPr>
            <a:normAutofit/>
          </a:bodyPr>
          <a:lstStyle/>
          <a:p>
            <a:r>
              <a:rPr lang="en-AU">
                <a:solidFill>
                  <a:srgbClr val="FFFFFF"/>
                </a:solidFill>
                <a:cs typeface="Calibri Light"/>
              </a:rPr>
              <a:t>Broken Markets of Britain</a:t>
            </a:r>
            <a:endParaRPr lang="en-US">
              <a:solidFill>
                <a:srgbClr val="FFFFFF"/>
              </a:solidFill>
              <a:cs typeface="Calibri Light"/>
            </a:endParaRPr>
          </a:p>
        </p:txBody>
      </p:sp>
      <p:sp>
        <p:nvSpPr>
          <p:cNvPr id="3" name="Content Placeholder 2">
            <a:extLst>
              <a:ext uri="{FF2B5EF4-FFF2-40B4-BE49-F238E27FC236}">
                <a16:creationId xmlns:a16="http://schemas.microsoft.com/office/drawing/2014/main" id="{5084845A-C587-4884-B89C-C19F0CC25233}"/>
              </a:ext>
            </a:extLst>
          </p:cNvPr>
          <p:cNvSpPr>
            <a:spLocks noGrp="1"/>
          </p:cNvSpPr>
          <p:nvPr>
            <p:ph idx="1"/>
          </p:nvPr>
        </p:nvSpPr>
        <p:spPr>
          <a:xfrm>
            <a:off x="838200" y="1825624"/>
            <a:ext cx="10515600" cy="4819015"/>
          </a:xfrm>
        </p:spPr>
        <p:txBody>
          <a:bodyPr vert="horz" lIns="91440" tIns="45720" rIns="91440" bIns="45720" rtlCol="0" anchor="t">
            <a:normAutofit/>
          </a:bodyPr>
          <a:lstStyle/>
          <a:p>
            <a:pPr marL="0" indent="0">
              <a:buNone/>
            </a:pPr>
            <a:r>
              <a:rPr lang="en-AU" sz="1800" dirty="0">
                <a:solidFill>
                  <a:srgbClr val="FFFFFF"/>
                </a:solidFill>
                <a:cs typeface="Calibri"/>
              </a:rPr>
              <a:t>Like other countries, Britain also had its backlashes from the war. However, it didn't expect to become less powerful. Britain's economy was collapsing. It lost 15-25% of its wealth (3,251,000,000 pounds). Countries buying materials from Britain during the war were forced to create their own industries. Consequently, they didn’t need Britain after the war and its most important markets and wartime factories- coal and ship-building, suffered. Therefore, even though Britain fought as the biggest empire in the world and ended up even bigger, it declined as the first world power. Because of Britain's collapsing economy, the USA emerged as the strongest economy in the world.</a:t>
            </a:r>
            <a:endParaRPr lang="en-US" sz="1800" dirty="0">
              <a:solidFill>
                <a:srgbClr val="FFFFFF"/>
              </a:solidFill>
              <a:cs typeface="Calibri"/>
            </a:endParaRPr>
          </a:p>
          <a:p>
            <a:pPr marL="0" indent="0">
              <a:buNone/>
            </a:pPr>
            <a:r>
              <a:rPr lang="en-AU" sz="1800" dirty="0">
                <a:solidFill>
                  <a:srgbClr val="FFFFFF"/>
                </a:solidFill>
                <a:cs typeface="Calibri"/>
              </a:rPr>
              <a:t>After the war, Britain was given some of Germany's colonies in Africa and was allowed to rule parts of the Middle East- Mesopotamia, Iraq, and Palestine. This allowed Jews (hated by most of Europe) to live in The Middle East. At the same time, Ireland claimed independence and became separated from England.</a:t>
            </a:r>
            <a:endParaRPr lang="en-US" sz="1800" dirty="0">
              <a:solidFill>
                <a:srgbClr val="FFFFFF"/>
              </a:solidFill>
              <a:cs typeface="Calibri"/>
            </a:endParaRPr>
          </a:p>
          <a:p>
            <a:pPr marL="0" indent="0">
              <a:buNone/>
            </a:pPr>
            <a:r>
              <a:rPr lang="en-AU" sz="1800" dirty="0">
                <a:solidFill>
                  <a:srgbClr val="FFFFFF"/>
                </a:solidFill>
                <a:cs typeface="Calibri"/>
              </a:rPr>
              <a:t>Back home, demobilisation was unproblematic, but the unemployment was a problem. In 1921, unemployment in Britain was up to 11.3%, so the working class and women gained more power. Politically and unexpectedly, women were given more rights. However, working women were forced to give up their jobs to the returning soldiers to solve the unemployment problem. In the British Government, The British Labour Party overtook The Liberal Party and addressed the exploitation and unfair treatment of the working class.</a:t>
            </a:r>
            <a:endParaRPr lang="en-US" sz="1800" dirty="0">
              <a:solidFill>
                <a:srgbClr val="FFFFFF"/>
              </a:solidFill>
              <a:cs typeface="Calibri"/>
            </a:endParaRPr>
          </a:p>
          <a:p>
            <a:endParaRPr lang="en-US" sz="1800" dirty="0">
              <a:solidFill>
                <a:srgbClr val="FFFFFF"/>
              </a:solidFill>
              <a:cs typeface="Calibri"/>
            </a:endParaRPr>
          </a:p>
        </p:txBody>
      </p:sp>
    </p:spTree>
    <p:extLst>
      <p:ext uri="{BB962C8B-B14F-4D97-AF65-F5344CB8AC3E}">
        <p14:creationId xmlns:p14="http://schemas.microsoft.com/office/powerpoint/2010/main" val="989350705"/>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7DDAC-7B45-4BB6-B4E3-78FBE65828DE}"/>
              </a:ext>
            </a:extLst>
          </p:cNvPr>
          <p:cNvSpPr>
            <a:spLocks noGrp="1"/>
          </p:cNvSpPr>
          <p:nvPr>
            <p:ph type="title"/>
          </p:nvPr>
        </p:nvSpPr>
        <p:spPr>
          <a:xfrm>
            <a:off x="838200" y="365125"/>
            <a:ext cx="6254496" cy="1828800"/>
          </a:xfrm>
        </p:spPr>
        <p:txBody>
          <a:bodyPr>
            <a:normAutofit/>
          </a:bodyPr>
          <a:lstStyle/>
          <a:p>
            <a:r>
              <a:rPr lang="en-US">
                <a:cs typeface="Calibri Light"/>
              </a:rPr>
              <a:t>How World War I became a 'Turning Point'?</a:t>
            </a:r>
            <a:endParaRPr lang="en-US"/>
          </a:p>
        </p:txBody>
      </p:sp>
      <p:sp>
        <p:nvSpPr>
          <p:cNvPr id="3" name="Content Placeholder 2">
            <a:extLst>
              <a:ext uri="{FF2B5EF4-FFF2-40B4-BE49-F238E27FC236}">
                <a16:creationId xmlns:a16="http://schemas.microsoft.com/office/drawing/2014/main" id="{6E16BA4C-C997-4D80-836B-F2CFE6ABD5C5}"/>
              </a:ext>
            </a:extLst>
          </p:cNvPr>
          <p:cNvSpPr>
            <a:spLocks noGrp="1"/>
          </p:cNvSpPr>
          <p:nvPr>
            <p:ph idx="1"/>
          </p:nvPr>
        </p:nvSpPr>
        <p:spPr>
          <a:xfrm>
            <a:off x="838200" y="2322576"/>
            <a:ext cx="6254496" cy="3858768"/>
          </a:xfrm>
        </p:spPr>
        <p:txBody>
          <a:bodyPr vert="horz" lIns="91440" tIns="45720" rIns="91440" bIns="45720" rtlCol="0" anchor="t">
            <a:normAutofit/>
          </a:bodyPr>
          <a:lstStyle/>
          <a:p>
            <a:pPr marL="0" indent="0">
              <a:buNone/>
            </a:pPr>
            <a:r>
              <a:rPr lang="en-AU" sz="2400" dirty="0">
                <a:cs typeface="Calibri"/>
              </a:rPr>
              <a:t>Overall, Britain had suffered serious damage from World War I, but was able to recover and come back as one of the world's strongest powers. However, for the first time in history, Britain declined by power and was outrun by the USA as the world's strongest economy. It also unexpectedly changed politically, giving more rights to the working class and women.</a:t>
            </a:r>
          </a:p>
          <a:p>
            <a:endParaRPr lang="en-AU" sz="2400" dirty="0">
              <a:cs typeface="Calibri"/>
            </a:endParaRPr>
          </a:p>
        </p:txBody>
      </p:sp>
      <p:pic>
        <p:nvPicPr>
          <p:cNvPr id="4" name="Picture 3">
            <a:extLst>
              <a:ext uri="{FF2B5EF4-FFF2-40B4-BE49-F238E27FC236}">
                <a16:creationId xmlns:a16="http://schemas.microsoft.com/office/drawing/2014/main" id="{0CA61689-DF40-4DF7-8D40-65A15CF31EF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552266" y="10"/>
            <a:ext cx="4639733" cy="6857990"/>
          </a:xfrm>
          <a:prstGeom prst="rect">
            <a:avLst/>
          </a:prstGeom>
        </p:spPr>
      </p:pic>
    </p:spTree>
    <p:extLst>
      <p:ext uri="{BB962C8B-B14F-4D97-AF65-F5344CB8AC3E}">
        <p14:creationId xmlns:p14="http://schemas.microsoft.com/office/powerpoint/2010/main" val="4283368431"/>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F09E59E-C32A-4B28-9099-24779E7CA294}"/>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20" y="10"/>
            <a:ext cx="12191980" cy="6857989"/>
          </a:xfrm>
          <a:prstGeom prst="rect">
            <a:avLst/>
          </a:prstGeom>
        </p:spPr>
      </p:pic>
      <p:sp>
        <p:nvSpPr>
          <p:cNvPr id="2" name="Title 1">
            <a:extLst>
              <a:ext uri="{FF2B5EF4-FFF2-40B4-BE49-F238E27FC236}">
                <a16:creationId xmlns:a16="http://schemas.microsoft.com/office/drawing/2014/main" id="{114DB821-286A-409A-9EB5-7ADD4DDFA25D}"/>
              </a:ext>
            </a:extLst>
          </p:cNvPr>
          <p:cNvSpPr>
            <a:spLocks noGrp="1"/>
          </p:cNvSpPr>
          <p:nvPr>
            <p:ph type="title"/>
          </p:nvPr>
        </p:nvSpPr>
        <p:spPr>
          <a:xfrm>
            <a:off x="838200" y="365125"/>
            <a:ext cx="10515600" cy="1325563"/>
          </a:xfrm>
        </p:spPr>
        <p:txBody>
          <a:bodyPr>
            <a:normAutofit/>
          </a:bodyPr>
          <a:lstStyle/>
          <a:p>
            <a:r>
              <a:rPr lang="en-AU" dirty="0">
                <a:solidFill>
                  <a:srgbClr val="FFFFFF"/>
                </a:solidFill>
                <a:cs typeface="Calibri Light"/>
              </a:rPr>
              <a:t>      The broken Austro-Hungarian Empire</a:t>
            </a:r>
            <a:endParaRPr lang="en-US" dirty="0">
              <a:solidFill>
                <a:srgbClr val="FFFFFF"/>
              </a:solidFill>
              <a:cs typeface="Calibri Light"/>
            </a:endParaRPr>
          </a:p>
        </p:txBody>
      </p:sp>
      <p:sp>
        <p:nvSpPr>
          <p:cNvPr id="3" name="Content Placeholder 2">
            <a:extLst>
              <a:ext uri="{FF2B5EF4-FFF2-40B4-BE49-F238E27FC236}">
                <a16:creationId xmlns:a16="http://schemas.microsoft.com/office/drawing/2014/main" id="{64033133-B257-4561-BF55-7C2FDAA42726}"/>
              </a:ext>
            </a:extLst>
          </p:cNvPr>
          <p:cNvSpPr>
            <a:spLocks noGrp="1"/>
          </p:cNvSpPr>
          <p:nvPr>
            <p:ph idx="1"/>
          </p:nvPr>
        </p:nvSpPr>
        <p:spPr>
          <a:xfrm>
            <a:off x="838200" y="1825625"/>
            <a:ext cx="10515600" cy="4351338"/>
          </a:xfrm>
        </p:spPr>
        <p:txBody>
          <a:bodyPr vert="horz" lIns="91440" tIns="45720" rIns="91440" bIns="45720" rtlCol="0" anchor="t">
            <a:normAutofit/>
          </a:bodyPr>
          <a:lstStyle/>
          <a:p>
            <a:pPr marL="0" indent="0">
              <a:spcBef>
                <a:spcPts val="0"/>
              </a:spcBef>
              <a:buNone/>
            </a:pPr>
            <a:r>
              <a:rPr lang="en-AU" sz="1500" dirty="0">
                <a:solidFill>
                  <a:srgbClr val="FFFFFF"/>
                </a:solidFill>
                <a:cs typeface="Calibri"/>
              </a:rPr>
              <a:t>Like Germany, the Austro-Hungarian Empire had lost the war with extreme damage. Before even signing the peace treaty, the Austria-Hungarian Empire was 'shattered into different glass pieces' with all countries claiming independence or joining others.</a:t>
            </a:r>
            <a:endParaRPr lang="en-US" sz="1500" dirty="0">
              <a:solidFill>
                <a:srgbClr val="FFFFFF"/>
              </a:solidFill>
              <a:cs typeface="Calibri"/>
            </a:endParaRPr>
          </a:p>
          <a:p>
            <a:pPr>
              <a:spcBef>
                <a:spcPts val="0"/>
              </a:spcBef>
            </a:pPr>
            <a:r>
              <a:rPr lang="en-AU" sz="1500" dirty="0">
                <a:solidFill>
                  <a:srgbClr val="FFFFFF"/>
                </a:solidFill>
                <a:cs typeface="Calibri"/>
              </a:rPr>
              <a:t>18</a:t>
            </a:r>
            <a:r>
              <a:rPr lang="en-AU" sz="1500" baseline="30000" dirty="0">
                <a:solidFill>
                  <a:srgbClr val="FFFFFF"/>
                </a:solidFill>
                <a:cs typeface="Calibri"/>
              </a:rPr>
              <a:t>th</a:t>
            </a:r>
            <a:r>
              <a:rPr lang="en-AU" sz="1500" dirty="0">
                <a:solidFill>
                  <a:srgbClr val="FFFFFF"/>
                </a:solidFill>
                <a:cs typeface="Calibri"/>
              </a:rPr>
              <a:t> October- the Czechoslovak National Council declared independence.</a:t>
            </a:r>
            <a:endParaRPr lang="en-US" sz="1500" dirty="0">
              <a:solidFill>
                <a:srgbClr val="FFFFFF"/>
              </a:solidFill>
              <a:cs typeface="Calibri"/>
            </a:endParaRPr>
          </a:p>
          <a:p>
            <a:pPr>
              <a:spcBef>
                <a:spcPts val="0"/>
              </a:spcBef>
            </a:pPr>
            <a:r>
              <a:rPr lang="en-AU" sz="1500" dirty="0">
                <a:solidFill>
                  <a:srgbClr val="FFFFFF"/>
                </a:solidFill>
                <a:cs typeface="Calibri"/>
              </a:rPr>
              <a:t>28</a:t>
            </a:r>
            <a:r>
              <a:rPr lang="en-AU" sz="1500" baseline="30000" dirty="0">
                <a:solidFill>
                  <a:srgbClr val="FFFFFF"/>
                </a:solidFill>
                <a:cs typeface="Calibri"/>
              </a:rPr>
              <a:t>th</a:t>
            </a:r>
            <a:r>
              <a:rPr lang="en-AU" sz="1500" dirty="0">
                <a:solidFill>
                  <a:srgbClr val="FFFFFF"/>
                </a:solidFill>
                <a:cs typeface="Calibri"/>
              </a:rPr>
              <a:t> October- the new Republic of Poland took Kraków.</a:t>
            </a:r>
            <a:endParaRPr lang="en-US" sz="1500" dirty="0">
              <a:solidFill>
                <a:srgbClr val="FFFFFF"/>
              </a:solidFill>
              <a:cs typeface="Calibri"/>
            </a:endParaRPr>
          </a:p>
          <a:p>
            <a:pPr>
              <a:spcBef>
                <a:spcPts val="0"/>
              </a:spcBef>
            </a:pPr>
            <a:r>
              <a:rPr lang="en-AU" sz="1500" dirty="0">
                <a:solidFill>
                  <a:srgbClr val="FFFFFF"/>
                </a:solidFill>
                <a:cs typeface="Calibri"/>
              </a:rPr>
              <a:t>29</a:t>
            </a:r>
            <a:r>
              <a:rPr lang="en-AU" sz="1500" baseline="30000" dirty="0">
                <a:solidFill>
                  <a:srgbClr val="FFFFFF"/>
                </a:solidFill>
                <a:cs typeface="Calibri"/>
              </a:rPr>
              <a:t>th</a:t>
            </a:r>
            <a:r>
              <a:rPr lang="en-AU" sz="1500" dirty="0">
                <a:solidFill>
                  <a:srgbClr val="FFFFFF"/>
                </a:solidFill>
                <a:cs typeface="Calibri"/>
              </a:rPr>
              <a:t> October- Slovenia, Croatia and Bosnia declared independence as the State of Slovenes, Croats, and Serbs (which would later form Yugoslavia).</a:t>
            </a:r>
            <a:endParaRPr lang="en-US" sz="1500" dirty="0">
              <a:solidFill>
                <a:srgbClr val="FFFFFF"/>
              </a:solidFill>
              <a:cs typeface="Calibri"/>
            </a:endParaRPr>
          </a:p>
          <a:p>
            <a:pPr>
              <a:spcBef>
                <a:spcPts val="0"/>
              </a:spcBef>
            </a:pPr>
            <a:r>
              <a:rPr lang="en-AU" sz="1500" dirty="0">
                <a:solidFill>
                  <a:srgbClr val="FFFFFF"/>
                </a:solidFill>
                <a:cs typeface="Calibri"/>
              </a:rPr>
              <a:t>31</a:t>
            </a:r>
            <a:r>
              <a:rPr lang="en-AU" sz="1500" baseline="30000" dirty="0">
                <a:solidFill>
                  <a:srgbClr val="FFFFFF"/>
                </a:solidFill>
                <a:cs typeface="Calibri"/>
              </a:rPr>
              <a:t>st</a:t>
            </a:r>
            <a:r>
              <a:rPr lang="en-AU" sz="1500" dirty="0">
                <a:solidFill>
                  <a:srgbClr val="FFFFFF"/>
                </a:solidFill>
                <a:cs typeface="Calibri"/>
              </a:rPr>
              <a:t> October- the Government of Hungary declared independence and 'dissolved' the Austro-Hungarian Empire. The empire broke into: Hungary, Austria, Czechoslovakia, parts of Poland, parts of Romania, parts of Italy, and parts of Yugoslavia.</a:t>
            </a:r>
            <a:endParaRPr lang="en-US" sz="1500" dirty="0">
              <a:solidFill>
                <a:srgbClr val="FFFFFF"/>
              </a:solidFill>
              <a:cs typeface="Calibri"/>
            </a:endParaRPr>
          </a:p>
          <a:p>
            <a:pPr>
              <a:spcBef>
                <a:spcPts val="0"/>
              </a:spcBef>
            </a:pPr>
            <a:endParaRPr lang="en-AU" sz="1500" dirty="0">
              <a:solidFill>
                <a:srgbClr val="FFFFFF"/>
              </a:solidFill>
              <a:cs typeface="Calibri"/>
            </a:endParaRPr>
          </a:p>
          <a:p>
            <a:pPr marL="0" indent="0">
              <a:spcBef>
                <a:spcPts val="0"/>
              </a:spcBef>
              <a:buNone/>
            </a:pPr>
            <a:r>
              <a:rPr lang="en-AU" sz="1500" dirty="0">
                <a:solidFill>
                  <a:srgbClr val="FFFFFF"/>
                </a:solidFill>
                <a:cs typeface="Calibri"/>
              </a:rPr>
              <a:t>To confirm these borders and acknowledge each country's damage in World War I, Austria and Hungary were separately given a harsh treaty to sign. Austria signed 'The Treaty of St Germaine-</a:t>
            </a:r>
            <a:r>
              <a:rPr lang="en-AU" sz="1500" dirty="0" err="1">
                <a:solidFill>
                  <a:srgbClr val="FFFFFF"/>
                </a:solidFill>
                <a:cs typeface="Calibri"/>
              </a:rPr>
              <a:t>en</a:t>
            </a:r>
            <a:r>
              <a:rPr lang="en-AU" sz="1500" dirty="0">
                <a:solidFill>
                  <a:srgbClr val="FFFFFF"/>
                </a:solidFill>
                <a:cs typeface="Calibri"/>
              </a:rPr>
              <a:t>-</a:t>
            </a:r>
            <a:r>
              <a:rPr lang="en-AU" sz="1500" dirty="0" err="1">
                <a:solidFill>
                  <a:srgbClr val="FFFFFF"/>
                </a:solidFill>
                <a:cs typeface="Calibri"/>
              </a:rPr>
              <a:t>Laye</a:t>
            </a:r>
            <a:r>
              <a:rPr lang="en-AU" sz="1500" dirty="0">
                <a:solidFill>
                  <a:srgbClr val="FFFFFF"/>
                </a:solidFill>
                <a:cs typeface="Calibri"/>
              </a:rPr>
              <a:t>' on September 1919, which:</a:t>
            </a:r>
            <a:endParaRPr lang="en-US" sz="1500" dirty="0">
              <a:solidFill>
                <a:srgbClr val="FFFFFF"/>
              </a:solidFill>
              <a:cs typeface="Calibri"/>
            </a:endParaRPr>
          </a:p>
          <a:p>
            <a:pPr>
              <a:spcBef>
                <a:spcPts val="0"/>
              </a:spcBef>
              <a:buAutoNum type="arabicPeriod"/>
            </a:pPr>
            <a:r>
              <a:rPr lang="en-AU" sz="1500" dirty="0">
                <a:solidFill>
                  <a:srgbClr val="FFFFFF"/>
                </a:solidFill>
                <a:cs typeface="Calibri"/>
              </a:rPr>
              <a:t>Restricted it to politically or economically unite with Germany (unless agreed by the League of Nations) or use 'Germany' in their country's name ('German Austria').</a:t>
            </a:r>
            <a:endParaRPr lang="en-US" sz="1500" dirty="0">
              <a:solidFill>
                <a:srgbClr val="FFFFFF"/>
              </a:solidFill>
              <a:cs typeface="Calibri"/>
            </a:endParaRPr>
          </a:p>
          <a:p>
            <a:pPr>
              <a:spcBef>
                <a:spcPts val="0"/>
              </a:spcBef>
              <a:buAutoNum type="arabicPeriod"/>
            </a:pPr>
            <a:r>
              <a:rPr lang="en-AU" sz="1500" dirty="0">
                <a:solidFill>
                  <a:srgbClr val="FFFFFF"/>
                </a:solidFill>
                <a:cs typeface="Calibri"/>
              </a:rPr>
              <a:t>Limited the Austrian army to 30,000 men.</a:t>
            </a:r>
            <a:endParaRPr lang="en-US" sz="1500" dirty="0">
              <a:solidFill>
                <a:srgbClr val="FFFFFF"/>
              </a:solidFill>
              <a:cs typeface="Calibri"/>
            </a:endParaRPr>
          </a:p>
          <a:p>
            <a:pPr>
              <a:spcBef>
                <a:spcPts val="0"/>
              </a:spcBef>
              <a:buAutoNum type="arabicPeriod"/>
            </a:pPr>
            <a:r>
              <a:rPr lang="en-AU" sz="1500" dirty="0">
                <a:solidFill>
                  <a:srgbClr val="FFFFFF"/>
                </a:solidFill>
                <a:cs typeface="Calibri"/>
              </a:rPr>
              <a:t>Forbid to manufacture any war equipment (tanks, aircraft, poisonous gas or flamethrowers). </a:t>
            </a:r>
            <a:endParaRPr lang="en-US" sz="1500" dirty="0">
              <a:solidFill>
                <a:srgbClr val="FFFFFF"/>
              </a:solidFill>
              <a:cs typeface="Calibri"/>
            </a:endParaRPr>
          </a:p>
          <a:p>
            <a:pPr>
              <a:spcBef>
                <a:spcPts val="0"/>
              </a:spcBef>
              <a:buAutoNum type="arabicPeriod"/>
            </a:pPr>
            <a:r>
              <a:rPr lang="en-AU" sz="1500" dirty="0">
                <a:solidFill>
                  <a:srgbClr val="FFFFFF"/>
                </a:solidFill>
                <a:cs typeface="Calibri"/>
              </a:rPr>
              <a:t>Persuaded Austria to pay reparations for its damage in a specific form of animals (Austria lacked in money and resources).</a:t>
            </a:r>
            <a:endParaRPr lang="en-US" sz="1500" dirty="0">
              <a:solidFill>
                <a:srgbClr val="FFFFFF"/>
              </a:solidFill>
              <a:cs typeface="Calibri"/>
            </a:endParaRPr>
          </a:p>
          <a:p>
            <a:pPr>
              <a:spcBef>
                <a:spcPts val="0"/>
              </a:spcBef>
              <a:buAutoNum type="arabicPeriod"/>
            </a:pPr>
            <a:r>
              <a:rPr lang="en-AU" sz="1500" dirty="0">
                <a:solidFill>
                  <a:srgbClr val="FFFFFF"/>
                </a:solidFill>
                <a:cs typeface="Calibri"/>
              </a:rPr>
              <a:t>Made the Austrian Government acknowledge all people, not discriminate because of their religion, race, language.</a:t>
            </a:r>
            <a:endParaRPr lang="en-US" sz="1500" dirty="0">
              <a:solidFill>
                <a:srgbClr val="FFFFFF"/>
              </a:solidFill>
              <a:cs typeface="Calibri"/>
            </a:endParaRPr>
          </a:p>
          <a:p>
            <a:pPr>
              <a:spcBef>
                <a:spcPts val="0"/>
              </a:spcBef>
              <a:buAutoNum type="arabicPeriod"/>
            </a:pPr>
            <a:r>
              <a:rPr lang="en-AU" sz="1500" dirty="0">
                <a:solidFill>
                  <a:srgbClr val="FFFFFF"/>
                </a:solidFill>
                <a:cs typeface="Calibri"/>
              </a:rPr>
              <a:t>Give full right of citizenship to everyone living within its borders.</a:t>
            </a:r>
            <a:endParaRPr lang="en-US" sz="1500" dirty="0">
              <a:solidFill>
                <a:srgbClr val="FFFFFF"/>
              </a:solidFill>
              <a:cs typeface="Calibri"/>
            </a:endParaRPr>
          </a:p>
          <a:p>
            <a:pPr>
              <a:spcBef>
                <a:spcPts val="0"/>
              </a:spcBef>
              <a:buAutoNum type="arabicPeriod"/>
            </a:pPr>
            <a:r>
              <a:rPr lang="en-AU" sz="1500" dirty="0">
                <a:solidFill>
                  <a:srgbClr val="FFFFFF"/>
                </a:solidFill>
                <a:cs typeface="Calibri"/>
              </a:rPr>
              <a:t>Persuaded Austria to accept the responsibility for causing the loss and damage to other countries. </a:t>
            </a:r>
            <a:endParaRPr lang="en-US" sz="1500" dirty="0">
              <a:solidFill>
                <a:srgbClr val="FFFFFF"/>
              </a:solidFill>
              <a:cs typeface="Calibri"/>
            </a:endParaRPr>
          </a:p>
          <a:p>
            <a:pPr marL="0" indent="0">
              <a:spcBef>
                <a:spcPts val="0"/>
              </a:spcBef>
              <a:buNone/>
            </a:pPr>
            <a:r>
              <a:rPr lang="en-AU" sz="1500" dirty="0">
                <a:solidFill>
                  <a:srgbClr val="FFFFFF"/>
                </a:solidFill>
                <a:cs typeface="Calibri"/>
              </a:rPr>
              <a:t> (</a:t>
            </a:r>
            <a:r>
              <a:rPr lang="en-AU" sz="1500" i="1" dirty="0">
                <a:solidFill>
                  <a:srgbClr val="FFFFFF"/>
                </a:solidFill>
                <a:cs typeface="Calibri"/>
              </a:rPr>
              <a:t>"The Treaty of St. Germain"- C. N. </a:t>
            </a:r>
            <a:r>
              <a:rPr lang="en-AU" sz="1500" i="1" dirty="0" err="1">
                <a:solidFill>
                  <a:srgbClr val="FFFFFF"/>
                </a:solidFill>
                <a:cs typeface="Calibri"/>
              </a:rPr>
              <a:t>Trueman</a:t>
            </a:r>
            <a:r>
              <a:rPr lang="en-AU" sz="1500" i="1" dirty="0">
                <a:solidFill>
                  <a:srgbClr val="FFFFFF"/>
                </a:solidFill>
                <a:cs typeface="Calibri"/>
              </a:rPr>
              <a:t> 2015</a:t>
            </a:r>
            <a:r>
              <a:rPr lang="en-AU" sz="1500" dirty="0">
                <a:solidFill>
                  <a:srgbClr val="FFFFFF"/>
                </a:solidFill>
                <a:cs typeface="Calibri"/>
              </a:rPr>
              <a:t>)</a:t>
            </a:r>
            <a:endParaRPr lang="en-US" sz="1500" dirty="0">
              <a:solidFill>
                <a:srgbClr val="FFFFFF"/>
              </a:solidFill>
              <a:cs typeface="Calibri"/>
            </a:endParaRPr>
          </a:p>
          <a:p>
            <a:endParaRPr lang="en-US" sz="1500">
              <a:solidFill>
                <a:srgbClr val="FFFFFF"/>
              </a:solidFill>
              <a:cs typeface="Calibri"/>
            </a:endParaRPr>
          </a:p>
        </p:txBody>
      </p:sp>
    </p:spTree>
    <p:extLst>
      <p:ext uri="{BB962C8B-B14F-4D97-AF65-F5344CB8AC3E}">
        <p14:creationId xmlns:p14="http://schemas.microsoft.com/office/powerpoint/2010/main" val="3826881584"/>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3DEE6D9-CB29-4093-B3CD-C4534636C4A0}"/>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0" y="0"/>
            <a:ext cx="12192000" cy="6857999"/>
          </a:xfrm>
          <a:prstGeom prst="rect">
            <a:avLst/>
          </a:prstGeom>
        </p:spPr>
      </p:pic>
      <p:sp>
        <p:nvSpPr>
          <p:cNvPr id="2" name="Title 1">
            <a:extLst>
              <a:ext uri="{FF2B5EF4-FFF2-40B4-BE49-F238E27FC236}">
                <a16:creationId xmlns:a16="http://schemas.microsoft.com/office/drawing/2014/main" id="{114DB821-286A-409A-9EB5-7ADD4DDFA25D}"/>
              </a:ext>
            </a:extLst>
          </p:cNvPr>
          <p:cNvSpPr>
            <a:spLocks noGrp="1"/>
          </p:cNvSpPr>
          <p:nvPr>
            <p:ph type="title"/>
          </p:nvPr>
        </p:nvSpPr>
        <p:spPr>
          <a:xfrm>
            <a:off x="838200" y="365125"/>
            <a:ext cx="10515600" cy="1325563"/>
          </a:xfrm>
        </p:spPr>
        <p:txBody>
          <a:bodyPr>
            <a:normAutofit/>
          </a:bodyPr>
          <a:lstStyle/>
          <a:p>
            <a:r>
              <a:rPr lang="en-AU" dirty="0">
                <a:solidFill>
                  <a:srgbClr val="FFFFFF"/>
                </a:solidFill>
                <a:cs typeface="Calibri Light"/>
              </a:rPr>
              <a:t>       The broken Austro-Hungarian Empire</a:t>
            </a:r>
            <a:endParaRPr lang="en-US" dirty="0">
              <a:solidFill>
                <a:srgbClr val="FFFFFF"/>
              </a:solidFill>
              <a:cs typeface="Calibri Light"/>
            </a:endParaRPr>
          </a:p>
        </p:txBody>
      </p:sp>
      <p:sp>
        <p:nvSpPr>
          <p:cNvPr id="3" name="Content Placeholder 2">
            <a:extLst>
              <a:ext uri="{FF2B5EF4-FFF2-40B4-BE49-F238E27FC236}">
                <a16:creationId xmlns:a16="http://schemas.microsoft.com/office/drawing/2014/main" id="{64033133-B257-4561-BF55-7C2FDAA42726}"/>
              </a:ext>
            </a:extLst>
          </p:cNvPr>
          <p:cNvSpPr>
            <a:spLocks noGrp="1"/>
          </p:cNvSpPr>
          <p:nvPr>
            <p:ph idx="1"/>
          </p:nvPr>
        </p:nvSpPr>
        <p:spPr>
          <a:xfrm>
            <a:off x="838200" y="1825625"/>
            <a:ext cx="10515600" cy="4351338"/>
          </a:xfrm>
        </p:spPr>
        <p:txBody>
          <a:bodyPr vert="horz" lIns="91440" tIns="45720" rIns="91440" bIns="45720" rtlCol="0" anchor="t">
            <a:normAutofit/>
          </a:bodyPr>
          <a:lstStyle/>
          <a:p>
            <a:pPr marL="0" indent="0">
              <a:buNone/>
            </a:pPr>
            <a:r>
              <a:rPr lang="en-AU" sz="2600">
                <a:solidFill>
                  <a:srgbClr val="FFFFFF"/>
                </a:solidFill>
                <a:cs typeface="Calibri"/>
              </a:rPr>
              <a:t>Likewise Hungary, (now separate and independent by laws and constitutions) signed the Treaty of Trianon on June 1920, that persuaded it to take responsibility of loss and damage to other countries (war guilt). Similar harsh requirements impacted on Hungary:</a:t>
            </a:r>
            <a:endParaRPr lang="en-US" sz="2600">
              <a:solidFill>
                <a:srgbClr val="FFFFFF"/>
              </a:solidFill>
              <a:cs typeface="Calibri"/>
            </a:endParaRPr>
          </a:p>
          <a:p>
            <a:pPr>
              <a:buAutoNum type="arabicPeriod"/>
            </a:pPr>
            <a:r>
              <a:rPr lang="en-AU" sz="2600">
                <a:solidFill>
                  <a:srgbClr val="FFFFFF"/>
                </a:solidFill>
                <a:cs typeface="Calibri"/>
              </a:rPr>
              <a:t>It lost 2/3 of its territory to other states.</a:t>
            </a:r>
            <a:endParaRPr lang="en-US" sz="2600">
              <a:solidFill>
                <a:srgbClr val="FFFFFF"/>
              </a:solidFill>
              <a:cs typeface="Calibri"/>
            </a:endParaRPr>
          </a:p>
          <a:p>
            <a:pPr>
              <a:buAutoNum type="arabicPeriod"/>
            </a:pPr>
            <a:r>
              <a:rPr lang="en-AU" sz="2600">
                <a:solidFill>
                  <a:srgbClr val="FFFFFF"/>
                </a:solidFill>
                <a:cs typeface="Calibri"/>
              </a:rPr>
              <a:t>Hungary's army was reduced to 35,000 men.</a:t>
            </a:r>
            <a:endParaRPr lang="en-US" sz="2600">
              <a:solidFill>
                <a:srgbClr val="FFFFFF"/>
              </a:solidFill>
              <a:cs typeface="Calibri"/>
            </a:endParaRPr>
          </a:p>
          <a:p>
            <a:pPr>
              <a:buAutoNum type="arabicPeriod"/>
            </a:pPr>
            <a:r>
              <a:rPr lang="en-AU" sz="2600">
                <a:solidFill>
                  <a:srgbClr val="FFFFFF"/>
                </a:solidFill>
                <a:cs typeface="Calibri"/>
              </a:rPr>
              <a:t>Any type of military equipment was restricted. </a:t>
            </a:r>
            <a:endParaRPr lang="en-US" sz="2600">
              <a:solidFill>
                <a:srgbClr val="FFFFFF"/>
              </a:solidFill>
              <a:cs typeface="Calibri"/>
            </a:endParaRPr>
          </a:p>
          <a:p>
            <a:pPr>
              <a:buAutoNum type="arabicPeriod"/>
            </a:pPr>
            <a:r>
              <a:rPr lang="en-AU" sz="2600">
                <a:solidFill>
                  <a:srgbClr val="FFFFFF"/>
                </a:solidFill>
                <a:cs typeface="Calibri"/>
              </a:rPr>
              <a:t>Any Hungarians living outside Hungary (nearly 33%) lost their Hungarian nationality within a year.</a:t>
            </a:r>
            <a:endParaRPr lang="en-US" sz="2600">
              <a:solidFill>
                <a:srgbClr val="FFFFFF"/>
              </a:solidFill>
              <a:cs typeface="Calibri"/>
            </a:endParaRPr>
          </a:p>
          <a:p>
            <a:pPr marL="0" indent="0">
              <a:buNone/>
            </a:pPr>
            <a:r>
              <a:rPr lang="en-AU" sz="2600">
                <a:solidFill>
                  <a:srgbClr val="FFFFFF"/>
                </a:solidFill>
                <a:cs typeface="Calibri"/>
              </a:rPr>
              <a:t>(</a:t>
            </a:r>
            <a:r>
              <a:rPr lang="en-AU" sz="2600" i="1">
                <a:solidFill>
                  <a:srgbClr val="FFFFFF"/>
                </a:solidFill>
                <a:cs typeface="Calibri"/>
              </a:rPr>
              <a:t>"The Treaty of Trianon"- C. N. </a:t>
            </a:r>
            <a:r>
              <a:rPr lang="en-AU" sz="2600" i="1" err="1">
                <a:solidFill>
                  <a:srgbClr val="FFFFFF"/>
                </a:solidFill>
                <a:cs typeface="Calibri"/>
              </a:rPr>
              <a:t>Trueman</a:t>
            </a:r>
            <a:r>
              <a:rPr lang="en-AU" sz="2600" i="1">
                <a:solidFill>
                  <a:srgbClr val="FFFFFF"/>
                </a:solidFill>
                <a:cs typeface="Calibri"/>
              </a:rPr>
              <a:t> 2015</a:t>
            </a:r>
            <a:r>
              <a:rPr lang="en-AU" sz="2600">
                <a:solidFill>
                  <a:srgbClr val="FFFFFF"/>
                </a:solidFill>
                <a:cs typeface="Calibri"/>
              </a:rPr>
              <a:t>)</a:t>
            </a:r>
            <a:endParaRPr lang="en-US" sz="2600">
              <a:solidFill>
                <a:srgbClr val="FFFFFF"/>
              </a:solidFill>
              <a:cs typeface="Calibri"/>
            </a:endParaRPr>
          </a:p>
          <a:p>
            <a:endParaRPr lang="en-US" sz="2600">
              <a:solidFill>
                <a:srgbClr val="FFFFFF"/>
              </a:solidFill>
              <a:cs typeface="Calibri"/>
            </a:endParaRPr>
          </a:p>
        </p:txBody>
      </p:sp>
    </p:spTree>
    <p:extLst>
      <p:ext uri="{BB962C8B-B14F-4D97-AF65-F5344CB8AC3E}">
        <p14:creationId xmlns:p14="http://schemas.microsoft.com/office/powerpoint/2010/main" val="3685198363"/>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4394EF-E5EC-441C-BA15-9AB936498F3F}"/>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t="2442" b="3416"/>
          <a:stretch/>
        </p:blipFill>
        <p:spPr>
          <a:xfrm>
            <a:off x="20" y="10"/>
            <a:ext cx="12191980" cy="6857990"/>
          </a:xfrm>
          <a:prstGeom prst="rect">
            <a:avLst/>
          </a:prstGeom>
        </p:spPr>
      </p:pic>
      <p:sp>
        <p:nvSpPr>
          <p:cNvPr id="2" name="Title 1">
            <a:extLst>
              <a:ext uri="{FF2B5EF4-FFF2-40B4-BE49-F238E27FC236}">
                <a16:creationId xmlns:a16="http://schemas.microsoft.com/office/drawing/2014/main" id="{3947DDAC-7B45-4BB6-B4E3-78FBE65828DE}"/>
              </a:ext>
            </a:extLst>
          </p:cNvPr>
          <p:cNvSpPr>
            <a:spLocks noGrp="1"/>
          </p:cNvSpPr>
          <p:nvPr>
            <p:ph type="title"/>
          </p:nvPr>
        </p:nvSpPr>
        <p:spPr/>
        <p:txBody>
          <a:bodyPr>
            <a:normAutofit/>
          </a:bodyPr>
          <a:lstStyle/>
          <a:p>
            <a:r>
              <a:rPr lang="en-US">
                <a:solidFill>
                  <a:srgbClr val="FFFFFF"/>
                </a:solidFill>
                <a:cs typeface="Calibri Light"/>
              </a:rPr>
              <a:t>How World War I became a 'Turning Point'?</a:t>
            </a:r>
            <a:endParaRPr lang="en-US">
              <a:solidFill>
                <a:srgbClr val="FFFFFF"/>
              </a:solidFill>
            </a:endParaRPr>
          </a:p>
        </p:txBody>
      </p:sp>
      <p:sp>
        <p:nvSpPr>
          <p:cNvPr id="3" name="Content Placeholder 2">
            <a:extLst>
              <a:ext uri="{FF2B5EF4-FFF2-40B4-BE49-F238E27FC236}">
                <a16:creationId xmlns:a16="http://schemas.microsoft.com/office/drawing/2014/main" id="{6E16BA4C-C997-4D80-836B-F2CFE6ABD5C5}"/>
              </a:ext>
            </a:extLst>
          </p:cNvPr>
          <p:cNvSpPr>
            <a:spLocks noGrp="1"/>
          </p:cNvSpPr>
          <p:nvPr>
            <p:ph idx="1"/>
          </p:nvPr>
        </p:nvSpPr>
        <p:spPr/>
        <p:txBody>
          <a:bodyPr vert="horz" lIns="91440" tIns="45720" rIns="91440" bIns="45720" rtlCol="0">
            <a:normAutofit/>
          </a:bodyPr>
          <a:lstStyle/>
          <a:p>
            <a:pPr marL="0" indent="0">
              <a:buNone/>
            </a:pPr>
            <a:r>
              <a:rPr lang="en-AU">
                <a:solidFill>
                  <a:srgbClr val="FFFFFF"/>
                </a:solidFill>
                <a:cs typeface="Calibri"/>
              </a:rPr>
              <a:t>The outcome of World War I became a significant turning point for Austro-Hungarian Empire. It broke the empire apart into different pieces which were picked up by other countries. All harsh requirements made Austria and Hungary suffer territorial losses, economical strength, military strength and population issues. Blinded by rage, those nationalists would join Nazi Germany in the future wars against other countries.</a:t>
            </a:r>
          </a:p>
          <a:p>
            <a:endParaRPr lang="en-AU">
              <a:solidFill>
                <a:srgbClr val="FFFFFF"/>
              </a:solidFill>
              <a:cs typeface="Calibri"/>
            </a:endParaRPr>
          </a:p>
          <a:p>
            <a:endParaRPr lang="en-AU">
              <a:solidFill>
                <a:srgbClr val="FFFFFF"/>
              </a:solidFill>
              <a:cs typeface="Calibri"/>
            </a:endParaRPr>
          </a:p>
        </p:txBody>
      </p:sp>
    </p:spTree>
    <p:extLst>
      <p:ext uri="{BB962C8B-B14F-4D97-AF65-F5344CB8AC3E}">
        <p14:creationId xmlns:p14="http://schemas.microsoft.com/office/powerpoint/2010/main" val="1033704947"/>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A9D6EEA4-51EF-4796-BE5B-F3EB11F23E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774AB3E-883B-46EC-89CE-DAC21A0D4A82}"/>
              </a:ext>
            </a:extLst>
          </p:cNvPr>
          <p:cNvPicPr>
            <a:picLocks noChangeAspect="1"/>
          </p:cNvPicPr>
          <p:nvPr/>
        </p:nvPicPr>
        <p:blipFill rotWithShape="1">
          <a:blip r:embed="rId2" cstate="email">
            <a:alphaModFix amt="25000"/>
            <a:extLst>
              <a:ext uri="{28A0092B-C50C-407E-A947-70E740481C1C}">
                <a14:useLocalDpi xmlns:a14="http://schemas.microsoft.com/office/drawing/2010/main"/>
              </a:ext>
            </a:extLst>
          </a:blip>
          <a:srcRect/>
          <a:stretch/>
        </p:blipFill>
        <p:spPr>
          <a:xfrm>
            <a:off x="20" y="10"/>
            <a:ext cx="12191980" cy="6857989"/>
          </a:xfrm>
          <a:prstGeom prst="rect">
            <a:avLst/>
          </a:prstGeom>
        </p:spPr>
      </p:pic>
      <p:sp>
        <p:nvSpPr>
          <p:cNvPr id="2" name="Title 1">
            <a:extLst>
              <a:ext uri="{FF2B5EF4-FFF2-40B4-BE49-F238E27FC236}">
                <a16:creationId xmlns:a16="http://schemas.microsoft.com/office/drawing/2014/main" id="{69143FB7-2D09-4705-ACE8-0C657EB96055}"/>
              </a:ext>
            </a:extLst>
          </p:cNvPr>
          <p:cNvSpPr>
            <a:spLocks noGrp="1"/>
          </p:cNvSpPr>
          <p:nvPr>
            <p:ph type="title"/>
          </p:nvPr>
        </p:nvSpPr>
        <p:spPr>
          <a:xfrm>
            <a:off x="838200" y="2140021"/>
            <a:ext cx="6696445" cy="1325563"/>
          </a:xfrm>
        </p:spPr>
        <p:txBody>
          <a:bodyPr>
            <a:normAutofit/>
          </a:bodyPr>
          <a:lstStyle/>
          <a:p>
            <a:r>
              <a:rPr lang="en-US" sz="4000">
                <a:solidFill>
                  <a:srgbClr val="FFFFFF"/>
                </a:solidFill>
                <a:cs typeface="Calibri Light"/>
              </a:rPr>
              <a:t>Conclusion</a:t>
            </a:r>
            <a:endParaRPr lang="en-US" sz="4000">
              <a:solidFill>
                <a:srgbClr val="FFFFFF"/>
              </a:solidFill>
            </a:endParaRPr>
          </a:p>
        </p:txBody>
      </p:sp>
      <p:sp>
        <p:nvSpPr>
          <p:cNvPr id="3" name="Content Placeholder 2">
            <a:extLst>
              <a:ext uri="{FF2B5EF4-FFF2-40B4-BE49-F238E27FC236}">
                <a16:creationId xmlns:a16="http://schemas.microsoft.com/office/drawing/2014/main" id="{F5DA5BD9-7D6D-49AE-9A9B-DB4C7DBB8038}"/>
              </a:ext>
            </a:extLst>
          </p:cNvPr>
          <p:cNvSpPr>
            <a:spLocks noGrp="1"/>
          </p:cNvSpPr>
          <p:nvPr>
            <p:ph idx="1"/>
          </p:nvPr>
        </p:nvSpPr>
        <p:spPr>
          <a:xfrm>
            <a:off x="838200" y="3590600"/>
            <a:ext cx="6696452" cy="2433722"/>
          </a:xfrm>
        </p:spPr>
        <p:txBody>
          <a:bodyPr vert="horz" lIns="91440" tIns="45720" rIns="91440" bIns="45720" rtlCol="0" anchor="t">
            <a:normAutofit/>
          </a:bodyPr>
          <a:lstStyle/>
          <a:p>
            <a:r>
              <a:rPr lang="en-AU" sz="1700" dirty="0">
                <a:solidFill>
                  <a:srgbClr val="FFFFFF"/>
                </a:solidFill>
                <a:cs typeface="Calibri"/>
              </a:rPr>
              <a:t>The whole world transformed after World War I. All experiences and views of people during the war changed the way they saw each country. They also witnessed the impacts this event had on their own country and its people. There were many unexpected turning points for each country. Instead of celebrating peace and joy- destroyed economies, civil revolutions, and hatred overwhelmed the whole world. Scars of World War I had been covered, but not healed. The outcome of 1</a:t>
            </a:r>
            <a:r>
              <a:rPr lang="en-AU" sz="1700" baseline="30000" dirty="0">
                <a:solidFill>
                  <a:srgbClr val="FFFFFF"/>
                </a:solidFill>
                <a:cs typeface="Calibri"/>
              </a:rPr>
              <a:t>st</a:t>
            </a:r>
            <a:r>
              <a:rPr lang="en-AU" sz="1700" dirty="0">
                <a:solidFill>
                  <a:srgbClr val="FFFFFF"/>
                </a:solidFill>
                <a:cs typeface="Calibri"/>
              </a:rPr>
              <a:t> World War led to revengeful and blood-thirsty people to start the 2</a:t>
            </a:r>
            <a:r>
              <a:rPr lang="en-AU" sz="1700" baseline="30000" dirty="0">
                <a:solidFill>
                  <a:srgbClr val="FFFFFF"/>
                </a:solidFill>
                <a:cs typeface="Calibri"/>
              </a:rPr>
              <a:t>nd</a:t>
            </a:r>
            <a:r>
              <a:rPr lang="en-AU" sz="1700" dirty="0">
                <a:solidFill>
                  <a:srgbClr val="FFFFFF"/>
                </a:solidFill>
                <a:cs typeface="Calibri"/>
              </a:rPr>
              <a:t> World War.</a:t>
            </a:r>
            <a:endParaRPr lang="en-US" sz="1700" dirty="0">
              <a:solidFill>
                <a:srgbClr val="FFFFFF"/>
              </a:solidFill>
              <a:cs typeface="Calibri"/>
            </a:endParaRPr>
          </a:p>
        </p:txBody>
      </p:sp>
    </p:spTree>
    <p:extLst>
      <p:ext uri="{BB962C8B-B14F-4D97-AF65-F5344CB8AC3E}">
        <p14:creationId xmlns:p14="http://schemas.microsoft.com/office/powerpoint/2010/main" val="3975474970"/>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981C9-E026-4813-978A-81AF287E635E}"/>
              </a:ext>
            </a:extLst>
          </p:cNvPr>
          <p:cNvSpPr>
            <a:spLocks noGrp="1"/>
          </p:cNvSpPr>
          <p:nvPr>
            <p:ph type="title"/>
          </p:nvPr>
        </p:nvSpPr>
        <p:spPr>
          <a:xfrm>
            <a:off x="110836" y="101383"/>
            <a:ext cx="3059545" cy="813018"/>
          </a:xfrm>
        </p:spPr>
        <p:txBody>
          <a:bodyPr/>
          <a:lstStyle/>
          <a:p>
            <a:r>
              <a:rPr lang="en-AU"/>
              <a:t>Bibliography</a:t>
            </a:r>
          </a:p>
        </p:txBody>
      </p:sp>
      <p:sp>
        <p:nvSpPr>
          <p:cNvPr id="3" name="Content Placeholder 2">
            <a:extLst>
              <a:ext uri="{FF2B5EF4-FFF2-40B4-BE49-F238E27FC236}">
                <a16:creationId xmlns:a16="http://schemas.microsoft.com/office/drawing/2014/main" id="{E647C36D-B6DA-4AA1-BEAC-628677EF646C}"/>
              </a:ext>
            </a:extLst>
          </p:cNvPr>
          <p:cNvSpPr>
            <a:spLocks noGrp="1"/>
          </p:cNvSpPr>
          <p:nvPr>
            <p:ph idx="1"/>
          </p:nvPr>
        </p:nvSpPr>
        <p:spPr>
          <a:xfrm>
            <a:off x="110836" y="757382"/>
            <a:ext cx="12081164" cy="6082363"/>
          </a:xfrm>
        </p:spPr>
        <p:txBody>
          <a:bodyPr>
            <a:noAutofit/>
          </a:bodyPr>
          <a:lstStyle/>
          <a:p>
            <a:pPr fontAlgn="base">
              <a:lnSpc>
                <a:spcPct val="100000"/>
              </a:lnSpc>
              <a:spcBef>
                <a:spcPts val="100"/>
              </a:spcBef>
            </a:pPr>
            <a:r>
              <a:rPr lang="en-AU" sz="900"/>
              <a:t>Addison, P. and Coughlan, A. (2012). </a:t>
            </a:r>
            <a:r>
              <a:rPr lang="en-AU" sz="900" i="1"/>
              <a:t>Pearson History</a:t>
            </a:r>
            <a:r>
              <a:rPr lang="en-AU" sz="900"/>
              <a:t>. 9th ed. Pearson Australia, pp.260-312.</a:t>
            </a:r>
            <a:r>
              <a:rPr lang="en-US" sz="900"/>
              <a:t> </a:t>
            </a:r>
          </a:p>
          <a:p>
            <a:pPr fontAlgn="base">
              <a:lnSpc>
                <a:spcPct val="100000"/>
              </a:lnSpc>
              <a:spcBef>
                <a:spcPts val="100"/>
              </a:spcBef>
            </a:pPr>
            <a:r>
              <a:rPr lang="en-AU" sz="900"/>
              <a:t>Accuracy: This is a secondary source (educational book), which uses primary sources (photographs and quotes). It is accurate, as the source/-s correspond with other sources.</a:t>
            </a:r>
            <a:r>
              <a:rPr lang="en-US" sz="900"/>
              <a:t> </a:t>
            </a:r>
          </a:p>
          <a:p>
            <a:pPr fontAlgn="base">
              <a:lnSpc>
                <a:spcPct val="100000"/>
              </a:lnSpc>
              <a:spcBef>
                <a:spcPts val="100"/>
              </a:spcBef>
            </a:pPr>
            <a:r>
              <a:rPr lang="en-AU" sz="900"/>
              <a:t>Reliability: This source is very reliable as 'Pearson' is a well-known company and is the leader in learning industry of school books. Authors have written 4 volumes of ''Pearson History' for educational purposes, not so long ago in the 2020s, meaning this source is very reliable.</a:t>
            </a:r>
            <a:r>
              <a:rPr lang="en-US" sz="900"/>
              <a:t> </a:t>
            </a:r>
          </a:p>
          <a:p>
            <a:pPr fontAlgn="base">
              <a:lnSpc>
                <a:spcPct val="100000"/>
              </a:lnSpc>
              <a:spcBef>
                <a:spcPts val="100"/>
              </a:spcBef>
            </a:pPr>
            <a:r>
              <a:rPr lang="en-AU" sz="900"/>
              <a:t>Useful:  This source was used for facts, statistics, and causes of war- therefore very relevant. However, it did not provide information on events happening in each country after the war (aftermath), so it was not very useful.</a:t>
            </a:r>
            <a:r>
              <a:rPr lang="en-US" sz="900"/>
              <a:t> </a:t>
            </a:r>
          </a:p>
          <a:p>
            <a:pPr fontAlgn="base">
              <a:lnSpc>
                <a:spcPct val="100000"/>
              </a:lnSpc>
              <a:spcBef>
                <a:spcPts val="100"/>
              </a:spcBef>
            </a:pPr>
            <a:endParaRPr lang="en-US" sz="900"/>
          </a:p>
          <a:p>
            <a:pPr fontAlgn="base">
              <a:lnSpc>
                <a:spcPct val="100000"/>
              </a:lnSpc>
              <a:spcBef>
                <a:spcPts val="100"/>
              </a:spcBef>
            </a:pPr>
            <a:r>
              <a:rPr lang="en-AU" sz="900"/>
              <a:t>Chisholm, C. (2012). </a:t>
            </a:r>
            <a:r>
              <a:rPr lang="en-AU" sz="900" i="1"/>
              <a:t>What Countries were Affected by WWI</a:t>
            </a:r>
            <a:r>
              <a:rPr lang="en-AU" sz="900"/>
              <a:t>. [online] prezi.com. Available at: </a:t>
            </a:r>
            <a:r>
              <a:rPr lang="en-AU" sz="900" u="sng">
                <a:hlinkClick r:id="rId2"/>
              </a:rPr>
              <a:t>https://prezi.com/rsifrwycvc2l/what-countries-were-affected-by-wwi/</a:t>
            </a:r>
            <a:r>
              <a:rPr lang="en-AU" sz="900"/>
              <a:t>  [Accessed 3 May 2018].</a:t>
            </a:r>
            <a:r>
              <a:rPr lang="en-US" sz="900"/>
              <a:t> </a:t>
            </a:r>
          </a:p>
          <a:p>
            <a:pPr fontAlgn="base">
              <a:lnSpc>
                <a:spcPct val="100000"/>
              </a:lnSpc>
              <a:spcBef>
                <a:spcPts val="100"/>
              </a:spcBef>
            </a:pPr>
            <a:r>
              <a:rPr lang="en-AU" sz="900"/>
              <a:t>Accuracy: This is a secondary source, which corresponds to other sources. By limited information, it is unknown if the source is accurate.</a:t>
            </a:r>
            <a:r>
              <a:rPr lang="en-US" sz="900"/>
              <a:t> </a:t>
            </a:r>
          </a:p>
          <a:p>
            <a:pPr fontAlgn="base">
              <a:lnSpc>
                <a:spcPct val="100000"/>
              </a:lnSpc>
              <a:spcBef>
                <a:spcPts val="100"/>
              </a:spcBef>
            </a:pPr>
            <a:r>
              <a:rPr lang="en-AU" sz="900"/>
              <a:t>Reliability: The source is unreliable, as the work is not of a historian, but a student. Therefore, this source may be biased and as the student had no biography nor other written work, it is even more unreliable.</a:t>
            </a:r>
            <a:r>
              <a:rPr lang="en-US" sz="900"/>
              <a:t> </a:t>
            </a:r>
          </a:p>
          <a:p>
            <a:pPr fontAlgn="base">
              <a:lnSpc>
                <a:spcPct val="100000"/>
              </a:lnSpc>
              <a:spcBef>
                <a:spcPts val="100"/>
              </a:spcBef>
            </a:pPr>
            <a:r>
              <a:rPr lang="en-AU" sz="900"/>
              <a:t>Useful: This source is useful, as it summarises all information about the aftermath of WWI into a short slide presentation- informing briefly what happened to each country after WWI.</a:t>
            </a:r>
            <a:r>
              <a:rPr lang="en-US" sz="900"/>
              <a:t> </a:t>
            </a:r>
          </a:p>
          <a:p>
            <a:pPr fontAlgn="base">
              <a:lnSpc>
                <a:spcPct val="100000"/>
              </a:lnSpc>
              <a:spcBef>
                <a:spcPts val="100"/>
              </a:spcBef>
            </a:pPr>
            <a:endParaRPr lang="en-US" sz="900"/>
          </a:p>
          <a:p>
            <a:pPr fontAlgn="base">
              <a:lnSpc>
                <a:spcPct val="100000"/>
              </a:lnSpc>
              <a:spcBef>
                <a:spcPts val="100"/>
              </a:spcBef>
            </a:pPr>
            <a:r>
              <a:rPr lang="en-AU" sz="900"/>
              <a:t>Marxists.org. (n.d.). </a:t>
            </a:r>
            <a:r>
              <a:rPr lang="en-AU" sz="900" i="1"/>
              <a:t>Glossary of Events: WWI: Russia</a:t>
            </a:r>
            <a:r>
              <a:rPr lang="en-AU" sz="900"/>
              <a:t>. [online] Available at: </a:t>
            </a:r>
            <a:r>
              <a:rPr lang="en-AU" sz="900" u="sng">
                <a:hlinkClick r:id="rId3"/>
              </a:rPr>
              <a:t>https://www.marxists.org/glossary/events/w/ww1/russia.htm</a:t>
            </a:r>
            <a:r>
              <a:rPr lang="en-AU" sz="900"/>
              <a:t>  [Accessed 4 May 2018].</a:t>
            </a:r>
            <a:r>
              <a:rPr lang="en-US" sz="900"/>
              <a:t> </a:t>
            </a:r>
          </a:p>
          <a:p>
            <a:pPr fontAlgn="base">
              <a:lnSpc>
                <a:spcPct val="100000"/>
              </a:lnSpc>
              <a:spcBef>
                <a:spcPts val="100"/>
              </a:spcBef>
            </a:pPr>
            <a:r>
              <a:rPr lang="en-AU" sz="900"/>
              <a:t>Accuracy: This is a secondary source that corresponds with other sources by information, therefore it is accurate.</a:t>
            </a:r>
            <a:r>
              <a:rPr lang="en-US" sz="900"/>
              <a:t> </a:t>
            </a:r>
          </a:p>
          <a:p>
            <a:pPr fontAlgn="base">
              <a:lnSpc>
                <a:spcPct val="100000"/>
              </a:lnSpc>
              <a:spcBef>
                <a:spcPts val="100"/>
              </a:spcBef>
            </a:pPr>
            <a:r>
              <a:rPr lang="en-AU" sz="900"/>
              <a:t>Reliability: This website is unreliable, as it doesn't contain an author nor the date. There is no information on the author nor his past works, meaning it is very unreliable.</a:t>
            </a:r>
            <a:r>
              <a:rPr lang="en-US" sz="900"/>
              <a:t> </a:t>
            </a:r>
          </a:p>
          <a:p>
            <a:pPr fontAlgn="base">
              <a:lnSpc>
                <a:spcPct val="100000"/>
              </a:lnSpc>
              <a:spcBef>
                <a:spcPts val="100"/>
              </a:spcBef>
            </a:pPr>
            <a:r>
              <a:rPr lang="en-AU" sz="900"/>
              <a:t>Useful: This source is useful, as it is relevant to the actions of Russia in the war and shows what factors led to the October Revolution.</a:t>
            </a:r>
            <a:r>
              <a:rPr lang="en-US" sz="900"/>
              <a:t> </a:t>
            </a:r>
          </a:p>
          <a:p>
            <a:pPr fontAlgn="base">
              <a:lnSpc>
                <a:spcPct val="100000"/>
              </a:lnSpc>
              <a:spcBef>
                <a:spcPts val="100"/>
              </a:spcBef>
            </a:pPr>
            <a:endParaRPr lang="en-US" sz="900"/>
          </a:p>
          <a:p>
            <a:pPr fontAlgn="base">
              <a:lnSpc>
                <a:spcPct val="100000"/>
              </a:lnSpc>
              <a:spcBef>
                <a:spcPts val="100"/>
              </a:spcBef>
            </a:pPr>
            <a:r>
              <a:rPr lang="en-AU" sz="900"/>
              <a:t>History Learning Site. (2015). </a:t>
            </a:r>
            <a:r>
              <a:rPr lang="en-AU" sz="900" i="1"/>
              <a:t>Russia and World War One - History Learning Site</a:t>
            </a:r>
            <a:r>
              <a:rPr lang="en-AU" sz="900"/>
              <a:t>. [online] Available at: </a:t>
            </a:r>
            <a:r>
              <a:rPr lang="en-AU" sz="900" u="sng">
                <a:hlinkClick r:id="rId4"/>
              </a:rPr>
              <a:t>https://www.historylearningsite.co.uk/modern-world-history-1918-to-1980/russia-1900-to-1939/russia-and-world-war-one/</a:t>
            </a:r>
            <a:r>
              <a:rPr lang="en-AU" sz="900"/>
              <a:t>  [Accessed 4 May 2018].</a:t>
            </a:r>
            <a:r>
              <a:rPr lang="en-US" sz="900"/>
              <a:t> </a:t>
            </a:r>
          </a:p>
          <a:p>
            <a:pPr fontAlgn="base">
              <a:lnSpc>
                <a:spcPct val="100000"/>
              </a:lnSpc>
              <a:spcBef>
                <a:spcPts val="100"/>
              </a:spcBef>
            </a:pPr>
            <a:r>
              <a:rPr lang="en-AU" sz="900"/>
              <a:t>Accuracy: This is a secondary source, which by information corresponds with other sources, meaning it is accurate.</a:t>
            </a:r>
            <a:r>
              <a:rPr lang="en-US" sz="900"/>
              <a:t> </a:t>
            </a:r>
          </a:p>
          <a:p>
            <a:pPr fontAlgn="base">
              <a:lnSpc>
                <a:spcPct val="100000"/>
              </a:lnSpc>
              <a:spcBef>
                <a:spcPts val="100"/>
              </a:spcBef>
            </a:pPr>
            <a:r>
              <a:rPr lang="en-AU" sz="900"/>
              <a:t>Reliability: The source is unreliable, as it is not a government nor educational website. It also contains ads. However, the information about the author is given to publicity: C. N. </a:t>
            </a:r>
            <a:r>
              <a:rPr lang="en-AU" sz="900" err="1"/>
              <a:t>Trueman</a:t>
            </a:r>
            <a:r>
              <a:rPr lang="en-AU" sz="900"/>
              <a:t>- a teacher for 32 years, with History as his primary subject and Physical Education as his secondary subject. He achieved an MBA at Sussex University, BA (Hons) in History at Aberystwyth University, PGCE at Loughborough University. However, it is unknown if the information stated is correct.</a:t>
            </a:r>
            <a:r>
              <a:rPr lang="en-US" sz="900"/>
              <a:t> </a:t>
            </a:r>
          </a:p>
          <a:p>
            <a:pPr fontAlgn="base">
              <a:lnSpc>
                <a:spcPct val="100000"/>
              </a:lnSpc>
              <a:spcBef>
                <a:spcPts val="100"/>
              </a:spcBef>
            </a:pPr>
            <a:r>
              <a:rPr lang="en-AU" sz="900"/>
              <a:t>Useful: This source is very useful, as it shows what happened to Russia during and after WWI, which is very relevant to the topic.</a:t>
            </a:r>
            <a:r>
              <a:rPr lang="en-US" sz="900"/>
              <a:t> </a:t>
            </a:r>
          </a:p>
          <a:p>
            <a:pPr fontAlgn="base">
              <a:lnSpc>
                <a:spcPct val="100000"/>
              </a:lnSpc>
              <a:spcBef>
                <a:spcPts val="100"/>
              </a:spcBef>
            </a:pPr>
            <a:endParaRPr lang="en-US" sz="900"/>
          </a:p>
          <a:p>
            <a:pPr fontAlgn="base">
              <a:lnSpc>
                <a:spcPct val="100000"/>
              </a:lnSpc>
              <a:spcBef>
                <a:spcPts val="100"/>
              </a:spcBef>
            </a:pPr>
            <a:r>
              <a:rPr lang="en-AU" sz="900" err="1"/>
              <a:t>Smele</a:t>
            </a:r>
            <a:r>
              <a:rPr lang="en-AU" sz="900"/>
              <a:t>, J. (2014). </a:t>
            </a:r>
            <a:r>
              <a:rPr lang="en-AU" sz="900" i="1"/>
              <a:t>BBC - History - World Wars: War and Revolution in Russia 1914 - 1921</a:t>
            </a:r>
            <a:r>
              <a:rPr lang="en-AU" sz="900"/>
              <a:t>. [online] Bbc.co.uk. Available at: </a:t>
            </a:r>
            <a:r>
              <a:rPr lang="en-AU" sz="900" u="sng">
                <a:hlinkClick r:id="rId5"/>
              </a:rPr>
              <a:t>http://www.bbc.co.uk/history/worldwars/wwone/eastern_front_01.shtml</a:t>
            </a:r>
            <a:r>
              <a:rPr lang="en-AU" sz="900"/>
              <a:t>  [Accessed 4 May 2018].</a:t>
            </a:r>
            <a:r>
              <a:rPr lang="en-US" sz="900"/>
              <a:t> </a:t>
            </a:r>
          </a:p>
          <a:p>
            <a:pPr fontAlgn="base">
              <a:lnSpc>
                <a:spcPct val="100000"/>
              </a:lnSpc>
              <a:spcBef>
                <a:spcPts val="100"/>
              </a:spcBef>
            </a:pPr>
            <a:r>
              <a:rPr lang="en-AU" sz="900"/>
              <a:t>Accuracy: This is a secondary source that corresponds to other sources. It is accurate as it contains primary sources (photographs) to support its text.</a:t>
            </a:r>
            <a:r>
              <a:rPr lang="en-US" sz="900"/>
              <a:t> </a:t>
            </a:r>
          </a:p>
          <a:p>
            <a:pPr fontAlgn="base">
              <a:lnSpc>
                <a:spcPct val="100000"/>
              </a:lnSpc>
              <a:spcBef>
                <a:spcPts val="100"/>
              </a:spcBef>
            </a:pPr>
            <a:r>
              <a:rPr lang="en-AU" sz="900"/>
              <a:t>Reliability: This source is reliable. It is made by well-known organization BBC and includes information on the author. </a:t>
            </a:r>
            <a:r>
              <a:rPr lang="en-AU" sz="900" err="1"/>
              <a:t>Smele</a:t>
            </a:r>
            <a:r>
              <a:rPr lang="en-AU" sz="900"/>
              <a:t>, J- " a Fellow of the Royal Historical Society" "senior lecturer in Modern European History at Queen Mary, University of London and Editor of the journal Revolutionary Russia (Frank Cass)".</a:t>
            </a:r>
            <a:r>
              <a:rPr lang="en-US" sz="900"/>
              <a:t> </a:t>
            </a:r>
          </a:p>
          <a:p>
            <a:pPr fontAlgn="base">
              <a:lnSpc>
                <a:spcPct val="100000"/>
              </a:lnSpc>
              <a:spcBef>
                <a:spcPts val="100"/>
              </a:spcBef>
            </a:pPr>
            <a:r>
              <a:rPr lang="en-AU" sz="900"/>
              <a:t>Useful: This source was the most useful and relevant to the research. It described and explained what led to the Russian Revolution, what happened during the revolution and how it ended.</a:t>
            </a:r>
            <a:r>
              <a:rPr lang="en-US" sz="900"/>
              <a:t> </a:t>
            </a:r>
          </a:p>
          <a:p>
            <a:pPr fontAlgn="base">
              <a:lnSpc>
                <a:spcPct val="100000"/>
              </a:lnSpc>
              <a:spcBef>
                <a:spcPts val="100"/>
              </a:spcBef>
            </a:pPr>
            <a:endParaRPr lang="en-US" sz="900"/>
          </a:p>
          <a:p>
            <a:pPr fontAlgn="base">
              <a:lnSpc>
                <a:spcPct val="100000"/>
              </a:lnSpc>
              <a:spcBef>
                <a:spcPts val="100"/>
              </a:spcBef>
            </a:pPr>
            <a:r>
              <a:rPr lang="en-AU" sz="900"/>
              <a:t>Theholocaustexplained.org. (n.d.). </a:t>
            </a:r>
            <a:r>
              <a:rPr lang="en-AU" sz="900" i="1"/>
              <a:t>The aftermath of the First World War in Germany – The Holocaust Explained: Designed for schools</a:t>
            </a:r>
            <a:r>
              <a:rPr lang="en-AU" sz="900"/>
              <a:t>. [online] Available at: </a:t>
            </a:r>
            <a:r>
              <a:rPr lang="en-AU" sz="900" u="sng">
                <a:hlinkClick r:id="rId6"/>
              </a:rPr>
              <a:t>https://www.theholocaustexplained.org/the-nazi-rise-to-power/the-effects-of-the-first-world-war-on-germany/</a:t>
            </a:r>
            <a:r>
              <a:rPr lang="en-AU" sz="900"/>
              <a:t>  [Accessed 27 May 2018].</a:t>
            </a:r>
            <a:r>
              <a:rPr lang="en-US" sz="900"/>
              <a:t> </a:t>
            </a:r>
          </a:p>
          <a:p>
            <a:pPr fontAlgn="base">
              <a:lnSpc>
                <a:spcPct val="100000"/>
              </a:lnSpc>
              <a:spcBef>
                <a:spcPts val="100"/>
              </a:spcBef>
            </a:pPr>
            <a:r>
              <a:rPr lang="en-AU" sz="900"/>
              <a:t>Accuracy: Also a secondary source that corresponds with other sources by information. Contains photographs to support its text. Therefore, it is an accurate source.</a:t>
            </a:r>
            <a:r>
              <a:rPr lang="en-US" sz="900"/>
              <a:t> </a:t>
            </a:r>
          </a:p>
          <a:p>
            <a:pPr fontAlgn="base">
              <a:lnSpc>
                <a:spcPct val="100000"/>
              </a:lnSpc>
              <a:spcBef>
                <a:spcPts val="100"/>
              </a:spcBef>
            </a:pPr>
            <a:r>
              <a:rPr lang="en-AU" sz="900"/>
              <a:t>Reliability: This source is very unreliable- contains no author, no date nor any other information regarding how it was created.</a:t>
            </a:r>
            <a:r>
              <a:rPr lang="en-US" sz="900"/>
              <a:t> </a:t>
            </a:r>
          </a:p>
          <a:p>
            <a:pPr fontAlgn="base">
              <a:lnSpc>
                <a:spcPct val="100000"/>
              </a:lnSpc>
              <a:spcBef>
                <a:spcPts val="100"/>
              </a:spcBef>
            </a:pPr>
            <a:r>
              <a:rPr lang="en-AU" sz="900"/>
              <a:t>Useful: Very useful and relevant to the topic- important for showing German's actions, revolutions and government after WWI.</a:t>
            </a:r>
            <a:r>
              <a:rPr lang="en-US" sz="900"/>
              <a:t> </a:t>
            </a:r>
          </a:p>
          <a:p>
            <a:pPr fontAlgn="base">
              <a:lnSpc>
                <a:spcPct val="100000"/>
              </a:lnSpc>
              <a:spcBef>
                <a:spcPts val="100"/>
              </a:spcBef>
            </a:pPr>
            <a:endParaRPr lang="en-US" sz="900"/>
          </a:p>
          <a:p>
            <a:pPr fontAlgn="base">
              <a:lnSpc>
                <a:spcPct val="100000"/>
              </a:lnSpc>
              <a:spcBef>
                <a:spcPts val="100"/>
              </a:spcBef>
            </a:pPr>
            <a:r>
              <a:rPr lang="en-AU" sz="900" err="1"/>
              <a:t>SchoolWorkHelper</a:t>
            </a:r>
            <a:r>
              <a:rPr lang="en-AU" sz="900"/>
              <a:t>. (n.d.). </a:t>
            </a:r>
            <a:r>
              <a:rPr lang="en-AU" sz="900" i="1"/>
              <a:t>Effects of World War I on France</a:t>
            </a:r>
            <a:r>
              <a:rPr lang="en-AU" sz="900"/>
              <a:t>. [online] Available at: </a:t>
            </a:r>
            <a:r>
              <a:rPr lang="en-AU" sz="900" u="sng">
                <a:hlinkClick r:id="rId7"/>
              </a:rPr>
              <a:t>https://schoolworkhelper.net/effects-of-world-war-i-on-france/</a:t>
            </a:r>
            <a:r>
              <a:rPr lang="en-AU" sz="900"/>
              <a:t>  [Accessed 29 May 2018].</a:t>
            </a:r>
            <a:r>
              <a:rPr lang="en-US" sz="900"/>
              <a:t> </a:t>
            </a:r>
          </a:p>
          <a:p>
            <a:pPr fontAlgn="base">
              <a:lnSpc>
                <a:spcPct val="100000"/>
              </a:lnSpc>
              <a:spcBef>
                <a:spcPts val="100"/>
              </a:spcBef>
            </a:pPr>
            <a:r>
              <a:rPr lang="en-AU" sz="900"/>
              <a:t>Accuracy: This is a secondary source corresponds with information from other sources. Therefore, the source is accurate.</a:t>
            </a:r>
            <a:r>
              <a:rPr lang="en-US" sz="900"/>
              <a:t> </a:t>
            </a:r>
          </a:p>
          <a:p>
            <a:pPr fontAlgn="base">
              <a:lnSpc>
                <a:spcPct val="100000"/>
              </a:lnSpc>
              <a:spcBef>
                <a:spcPts val="100"/>
              </a:spcBef>
            </a:pPr>
            <a:r>
              <a:rPr lang="en-AU" sz="900"/>
              <a:t>Reliability: This source is very unreliable- it contains ads, but no date of creation nor author's background information.</a:t>
            </a:r>
            <a:r>
              <a:rPr lang="en-US" sz="900"/>
              <a:t> </a:t>
            </a:r>
          </a:p>
          <a:p>
            <a:pPr fontAlgn="base">
              <a:lnSpc>
                <a:spcPct val="100000"/>
              </a:lnSpc>
              <a:spcBef>
                <a:spcPts val="100"/>
              </a:spcBef>
            </a:pPr>
            <a:r>
              <a:rPr lang="en-AU" sz="900"/>
              <a:t>Useful: This source is very useful and relevant to the topic, informing on what happened with the economy, people, and government of France after WWI.</a:t>
            </a:r>
            <a:r>
              <a:rPr lang="en-US" sz="900"/>
              <a:t> </a:t>
            </a:r>
          </a:p>
        </p:txBody>
      </p:sp>
    </p:spTree>
    <p:extLst>
      <p:ext uri="{BB962C8B-B14F-4D97-AF65-F5344CB8AC3E}">
        <p14:creationId xmlns:p14="http://schemas.microsoft.com/office/powerpoint/2010/main" val="1249505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981C9-E026-4813-978A-81AF287E635E}"/>
              </a:ext>
            </a:extLst>
          </p:cNvPr>
          <p:cNvSpPr>
            <a:spLocks noGrp="1"/>
          </p:cNvSpPr>
          <p:nvPr>
            <p:ph type="title"/>
          </p:nvPr>
        </p:nvSpPr>
        <p:spPr>
          <a:xfrm>
            <a:off x="110836" y="101383"/>
            <a:ext cx="3059545" cy="813018"/>
          </a:xfrm>
        </p:spPr>
        <p:txBody>
          <a:bodyPr/>
          <a:lstStyle/>
          <a:p>
            <a:r>
              <a:rPr lang="en-AU"/>
              <a:t>Bibliography</a:t>
            </a:r>
          </a:p>
        </p:txBody>
      </p:sp>
      <p:sp>
        <p:nvSpPr>
          <p:cNvPr id="3" name="Content Placeholder 2">
            <a:extLst>
              <a:ext uri="{FF2B5EF4-FFF2-40B4-BE49-F238E27FC236}">
                <a16:creationId xmlns:a16="http://schemas.microsoft.com/office/drawing/2014/main" id="{E647C36D-B6DA-4AA1-BEAC-628677EF646C}"/>
              </a:ext>
            </a:extLst>
          </p:cNvPr>
          <p:cNvSpPr>
            <a:spLocks noGrp="1"/>
          </p:cNvSpPr>
          <p:nvPr>
            <p:ph idx="1"/>
          </p:nvPr>
        </p:nvSpPr>
        <p:spPr>
          <a:xfrm>
            <a:off x="110836" y="914401"/>
            <a:ext cx="12081164" cy="5925344"/>
          </a:xfrm>
        </p:spPr>
        <p:txBody>
          <a:bodyPr>
            <a:noAutofit/>
          </a:bodyPr>
          <a:lstStyle/>
          <a:p>
            <a:pPr fontAlgn="base">
              <a:lnSpc>
                <a:spcPct val="100000"/>
              </a:lnSpc>
              <a:spcBef>
                <a:spcPts val="0"/>
              </a:spcBef>
            </a:pPr>
            <a:r>
              <a:rPr lang="en-US" sz="900"/>
              <a:t> </a:t>
            </a:r>
            <a:r>
              <a:rPr lang="en-AU" sz="900" err="1"/>
              <a:t>Demiaux</a:t>
            </a:r>
            <a:r>
              <a:rPr lang="en-AU" sz="900"/>
              <a:t>, V. (2015). </a:t>
            </a:r>
            <a:r>
              <a:rPr lang="en-AU" sz="900" i="1"/>
              <a:t>Post-war Societies (France) | International Encyclopedia of the First World War (WW1)</a:t>
            </a:r>
            <a:r>
              <a:rPr lang="en-AU" sz="900"/>
              <a:t>. [online] Encyclopedia.1914-1918-online.net. Available at: </a:t>
            </a:r>
            <a:r>
              <a:rPr lang="en-AU" sz="900" u="sng">
                <a:hlinkClick r:id="rId2"/>
              </a:rPr>
              <a:t>https://encyclopedia.1914-1918-online.net/article/post-war_societies_france</a:t>
            </a:r>
            <a:r>
              <a:rPr lang="en-AU" sz="900"/>
              <a:t>  [Accessed 29 May 2018].</a:t>
            </a:r>
            <a:r>
              <a:rPr lang="en-US" sz="900"/>
              <a:t> </a:t>
            </a:r>
          </a:p>
          <a:p>
            <a:pPr fontAlgn="base">
              <a:lnSpc>
                <a:spcPct val="100000"/>
              </a:lnSpc>
              <a:spcBef>
                <a:spcPts val="0"/>
              </a:spcBef>
            </a:pPr>
            <a:r>
              <a:rPr lang="en-AU" sz="900"/>
              <a:t>Accuracy: This is a secondary source that corresponds by information with other sources. Therefore, the source is accurate.</a:t>
            </a:r>
            <a:r>
              <a:rPr lang="en-US" sz="900"/>
              <a:t> </a:t>
            </a:r>
          </a:p>
          <a:p>
            <a:pPr fontAlgn="base">
              <a:lnSpc>
                <a:spcPct val="100000"/>
              </a:lnSpc>
              <a:spcBef>
                <a:spcPts val="0"/>
              </a:spcBef>
            </a:pPr>
            <a:r>
              <a:rPr lang="en-AU" sz="900"/>
              <a:t>Reliability: This source is reliable: it was made in 2015 (not long ago), contains some information on the author- he is an independent scholar, that contributed to 2-5 articles. There are no advertisements and the website look reliable.</a:t>
            </a:r>
            <a:r>
              <a:rPr lang="en-US" sz="900"/>
              <a:t> </a:t>
            </a:r>
          </a:p>
          <a:p>
            <a:pPr fontAlgn="base">
              <a:lnSpc>
                <a:spcPct val="100000"/>
              </a:lnSpc>
              <a:spcBef>
                <a:spcPts val="0"/>
              </a:spcBef>
            </a:pPr>
            <a:r>
              <a:rPr lang="en-AU" sz="900"/>
              <a:t>Useful: This source is very useful and relevant to social attitudes and the process of demobilisation of France after WWI. It is relevant and really important in showing how social attitudes suddenly changed after World War I.</a:t>
            </a:r>
            <a:r>
              <a:rPr lang="en-US" sz="900"/>
              <a:t> </a:t>
            </a:r>
          </a:p>
          <a:p>
            <a:pPr marL="0" indent="0" fontAlgn="base">
              <a:lnSpc>
                <a:spcPct val="100000"/>
              </a:lnSpc>
              <a:spcBef>
                <a:spcPts val="0"/>
              </a:spcBef>
              <a:buNone/>
            </a:pPr>
            <a:endParaRPr lang="en-US" sz="900"/>
          </a:p>
          <a:p>
            <a:pPr fontAlgn="base">
              <a:lnSpc>
                <a:spcPct val="100000"/>
              </a:lnSpc>
              <a:spcBef>
                <a:spcPts val="0"/>
              </a:spcBef>
            </a:pPr>
            <a:r>
              <a:rPr lang="en-AU" sz="900"/>
              <a:t>Castillo, D. (2003). </a:t>
            </a:r>
            <a:r>
              <a:rPr lang="en-AU" sz="900" i="1"/>
              <a:t>German Economy in the 1920s</a:t>
            </a:r>
            <a:r>
              <a:rPr lang="en-AU" sz="900"/>
              <a:t>. [online] History.ucsb.edu. Available at: </a:t>
            </a:r>
            <a:r>
              <a:rPr lang="en-AU" sz="900" u="sng">
                <a:hlinkClick r:id="rId3"/>
              </a:rPr>
              <a:t>http://www.history.ucsb.edu/faculty/marcuse/classes/33d/projects/1920s/Econ20s.htm</a:t>
            </a:r>
            <a:r>
              <a:rPr lang="en-AU" sz="900"/>
              <a:t>  [Accessed 31 May 2018].</a:t>
            </a:r>
            <a:r>
              <a:rPr lang="en-US" sz="900"/>
              <a:t> </a:t>
            </a:r>
          </a:p>
          <a:p>
            <a:pPr fontAlgn="base">
              <a:lnSpc>
                <a:spcPct val="100000"/>
              </a:lnSpc>
              <a:spcBef>
                <a:spcPts val="0"/>
              </a:spcBef>
            </a:pPr>
            <a:r>
              <a:rPr lang="en-AU" sz="900"/>
              <a:t>Accuracy: This is a secondary source that contains photographs (primary sources) to support its text. It also corresponds with other sources, therefore it is accurate.</a:t>
            </a:r>
            <a:r>
              <a:rPr lang="en-US" sz="900"/>
              <a:t> </a:t>
            </a:r>
          </a:p>
          <a:p>
            <a:pPr fontAlgn="base">
              <a:lnSpc>
                <a:spcPct val="100000"/>
              </a:lnSpc>
              <a:spcBef>
                <a:spcPts val="0"/>
              </a:spcBef>
            </a:pPr>
            <a:r>
              <a:rPr lang="en-AU" sz="900"/>
              <a:t>Reliability: It is reliable as it is an educational website (.</a:t>
            </a:r>
            <a:r>
              <a:rPr lang="en-AU" sz="900" err="1"/>
              <a:t>edu</a:t>
            </a:r>
            <a:r>
              <a:rPr lang="en-AU" sz="900"/>
              <a:t> websites are more reliable that .org, </a:t>
            </a:r>
            <a:r>
              <a:rPr lang="en-AU" sz="900" err="1"/>
              <a:t>.net</a:t>
            </a:r>
            <a:r>
              <a:rPr lang="en-AU" sz="900"/>
              <a:t> or .com). It contains information on the author: he is a third-year business economics major and claims to find information from his University. However, the date of the source is outdated and the author has not been shown to produce any other content.</a:t>
            </a:r>
            <a:r>
              <a:rPr lang="en-US" sz="900"/>
              <a:t> </a:t>
            </a:r>
          </a:p>
          <a:p>
            <a:pPr fontAlgn="base">
              <a:lnSpc>
                <a:spcPct val="100000"/>
              </a:lnSpc>
              <a:spcBef>
                <a:spcPts val="0"/>
              </a:spcBef>
            </a:pPr>
            <a:r>
              <a:rPr lang="en-AU" sz="900"/>
              <a:t>Useful: This source is very useful in informing how Hitler gained and power and how WWI affected Germany in general. This was really relevant and useful in discovering what factors led to WWII and why was Germany so angry at other countries.</a:t>
            </a:r>
            <a:r>
              <a:rPr lang="en-US" sz="900"/>
              <a:t> </a:t>
            </a:r>
          </a:p>
          <a:p>
            <a:pPr fontAlgn="base">
              <a:lnSpc>
                <a:spcPct val="100000"/>
              </a:lnSpc>
              <a:spcBef>
                <a:spcPts val="0"/>
              </a:spcBef>
            </a:pPr>
            <a:endParaRPr lang="en-US" sz="900"/>
          </a:p>
          <a:p>
            <a:pPr fontAlgn="base">
              <a:lnSpc>
                <a:spcPct val="100000"/>
              </a:lnSpc>
              <a:spcBef>
                <a:spcPts val="0"/>
              </a:spcBef>
            </a:pPr>
            <a:r>
              <a:rPr lang="en-AU" sz="900"/>
              <a:t>Nationalarchives.gov.uk. (n.d.). </a:t>
            </a:r>
            <a:r>
              <a:rPr lang="en-AU" sz="900" i="1"/>
              <a:t>The National Archives | Exhibitions &amp; Learning online | First World War | Aftermath</a:t>
            </a:r>
            <a:r>
              <a:rPr lang="en-AU" sz="900"/>
              <a:t>. [online] Available at: </a:t>
            </a:r>
            <a:r>
              <a:rPr lang="en-AU" sz="900" u="sng">
                <a:hlinkClick r:id="rId4"/>
              </a:rPr>
              <a:t>http://www.nationalarchives.gov.uk/pathways/firstworldwar/aftermath/brit_after_war.htm</a:t>
            </a:r>
            <a:r>
              <a:rPr lang="en-AU" sz="900"/>
              <a:t>  [Accessed 31 May 2018].</a:t>
            </a:r>
            <a:r>
              <a:rPr lang="en-US" sz="900"/>
              <a:t> </a:t>
            </a:r>
          </a:p>
          <a:p>
            <a:pPr fontAlgn="base">
              <a:lnSpc>
                <a:spcPct val="100000"/>
              </a:lnSpc>
              <a:spcBef>
                <a:spcPts val="0"/>
              </a:spcBef>
            </a:pPr>
            <a:r>
              <a:rPr lang="en-AU" sz="900"/>
              <a:t>Accuracy: This is a secondary source that contains photographs and a licensed document (primary sources) to support its text. It also corresponds with other sources, therefore it is accurate.</a:t>
            </a:r>
            <a:r>
              <a:rPr lang="en-US" sz="900"/>
              <a:t> </a:t>
            </a:r>
          </a:p>
          <a:p>
            <a:pPr fontAlgn="base">
              <a:lnSpc>
                <a:spcPct val="100000"/>
              </a:lnSpc>
              <a:spcBef>
                <a:spcPts val="0"/>
              </a:spcBef>
            </a:pPr>
            <a:r>
              <a:rPr lang="en-AU" sz="900"/>
              <a:t>Reliability: This is a government website, therefore it must be reliable. However it does not contain a date nor an author, therefore its reliability is questioned.</a:t>
            </a:r>
            <a:r>
              <a:rPr lang="en-US" sz="900"/>
              <a:t> </a:t>
            </a:r>
          </a:p>
          <a:p>
            <a:pPr fontAlgn="base">
              <a:lnSpc>
                <a:spcPct val="100000"/>
              </a:lnSpc>
              <a:spcBef>
                <a:spcPts val="0"/>
              </a:spcBef>
            </a:pPr>
            <a:r>
              <a:rPr lang="en-AU" sz="900"/>
              <a:t>Useful: This source is useful for Britain's past, economy, society, and politics. Therefore it is relevant to the war and how it affected Britain.</a:t>
            </a:r>
            <a:r>
              <a:rPr lang="en-US" sz="900"/>
              <a:t> </a:t>
            </a:r>
          </a:p>
          <a:p>
            <a:pPr fontAlgn="base">
              <a:lnSpc>
                <a:spcPct val="100000"/>
              </a:lnSpc>
              <a:spcBef>
                <a:spcPts val="0"/>
              </a:spcBef>
            </a:pPr>
            <a:endParaRPr lang="en-US" sz="900"/>
          </a:p>
          <a:p>
            <a:pPr fontAlgn="base">
              <a:lnSpc>
                <a:spcPct val="100000"/>
              </a:lnSpc>
              <a:spcBef>
                <a:spcPts val="0"/>
              </a:spcBef>
            </a:pPr>
            <a:r>
              <a:rPr lang="en-AU" sz="900"/>
              <a:t>Historyofengland.net. (n.d.). </a:t>
            </a:r>
            <a:r>
              <a:rPr lang="en-AU" sz="900" i="1"/>
              <a:t>WWI The aftermath - History of England</a:t>
            </a:r>
            <a:r>
              <a:rPr lang="en-AU" sz="900"/>
              <a:t>. [online] Available at: </a:t>
            </a:r>
            <a:r>
              <a:rPr lang="en-AU" sz="900" u="sng">
                <a:hlinkClick r:id="rId5"/>
              </a:rPr>
              <a:t>https://www.historyofengland.net/wwone/wwi-the-aftermath</a:t>
            </a:r>
            <a:r>
              <a:rPr lang="en-AU" sz="900"/>
              <a:t>#  [Accessed 31 May 2018].</a:t>
            </a:r>
            <a:r>
              <a:rPr lang="en-US" sz="900"/>
              <a:t> </a:t>
            </a:r>
          </a:p>
          <a:p>
            <a:pPr fontAlgn="base">
              <a:lnSpc>
                <a:spcPct val="100000"/>
              </a:lnSpc>
              <a:spcBef>
                <a:spcPts val="0"/>
              </a:spcBef>
            </a:pPr>
            <a:r>
              <a:rPr lang="en-AU" sz="900"/>
              <a:t>Accuracy: This is a secondary source that corresponds to other sources.</a:t>
            </a:r>
            <a:r>
              <a:rPr lang="en-US" sz="900"/>
              <a:t> </a:t>
            </a:r>
          </a:p>
          <a:p>
            <a:pPr fontAlgn="base">
              <a:lnSpc>
                <a:spcPct val="100000"/>
              </a:lnSpc>
              <a:spcBef>
                <a:spcPts val="0"/>
              </a:spcBef>
            </a:pPr>
            <a:r>
              <a:rPr lang="en-AU" sz="900"/>
              <a:t>Reliability: This source is unreliable, as it contains no author nor a date.</a:t>
            </a:r>
            <a:r>
              <a:rPr lang="en-US" sz="900"/>
              <a:t> </a:t>
            </a:r>
          </a:p>
          <a:p>
            <a:pPr fontAlgn="base">
              <a:lnSpc>
                <a:spcPct val="100000"/>
              </a:lnSpc>
              <a:spcBef>
                <a:spcPts val="0"/>
              </a:spcBef>
            </a:pPr>
            <a:r>
              <a:rPr lang="en-AU" sz="900"/>
              <a:t>Useful: This source is very useful in terms how Britain changed geographically and politically- how it got more territories for British Empire and how the countries reacted to Britain after WWI.</a:t>
            </a:r>
            <a:r>
              <a:rPr lang="en-US" sz="900"/>
              <a:t> </a:t>
            </a:r>
          </a:p>
          <a:p>
            <a:pPr fontAlgn="base">
              <a:lnSpc>
                <a:spcPct val="100000"/>
              </a:lnSpc>
              <a:spcBef>
                <a:spcPts val="0"/>
              </a:spcBef>
            </a:pPr>
            <a:endParaRPr lang="en-US" sz="900"/>
          </a:p>
          <a:p>
            <a:pPr fontAlgn="base">
              <a:lnSpc>
                <a:spcPct val="100000"/>
              </a:lnSpc>
              <a:spcBef>
                <a:spcPts val="0"/>
              </a:spcBef>
            </a:pPr>
            <a:r>
              <a:rPr lang="en-AU" sz="900"/>
              <a:t>Tempest, S. (2018). </a:t>
            </a:r>
            <a:r>
              <a:rPr lang="en-AU" sz="900" i="1"/>
              <a:t>What kind of peace was forced upon Austria (-Hungary) after WW1?</a:t>
            </a:r>
            <a:r>
              <a:rPr lang="en-AU" sz="900"/>
              <a:t>. [online] Quora.com. Available at: </a:t>
            </a:r>
            <a:r>
              <a:rPr lang="en-AU" sz="900" u="sng">
                <a:hlinkClick r:id="rId6"/>
              </a:rPr>
              <a:t>https://www.quora.com/What-kind-of-peace-was-forced-upon-Austria-Hungary-after-WW1</a:t>
            </a:r>
            <a:r>
              <a:rPr lang="en-AU" sz="900"/>
              <a:t>  [Accessed 2 Jun. 2018].</a:t>
            </a:r>
            <a:r>
              <a:rPr lang="en-US" sz="900"/>
              <a:t> </a:t>
            </a:r>
          </a:p>
          <a:p>
            <a:pPr fontAlgn="base">
              <a:lnSpc>
                <a:spcPct val="100000"/>
              </a:lnSpc>
              <a:spcBef>
                <a:spcPts val="0"/>
              </a:spcBef>
            </a:pPr>
            <a:r>
              <a:rPr lang="en-AU" sz="900"/>
              <a:t>Accuracy: This is a secondary source. It corresponds by information with other sources. Therefore, the source is accurate.</a:t>
            </a:r>
            <a:r>
              <a:rPr lang="en-US" sz="900"/>
              <a:t> </a:t>
            </a:r>
          </a:p>
          <a:p>
            <a:pPr fontAlgn="base">
              <a:lnSpc>
                <a:spcPct val="100000"/>
              </a:lnSpc>
              <a:spcBef>
                <a:spcPts val="0"/>
              </a:spcBef>
            </a:pPr>
            <a:r>
              <a:rPr lang="en-AU" sz="900"/>
              <a:t>Reliability: This source is unreliable, as it is person's opinion comment on Quora (a website where anyone can say whatever they want). The author claims to be a citizen of the UK, living in London, which works in marketing and has a degree in History. It is unknown if he's correct, that's why the reliability is also questioned.</a:t>
            </a:r>
            <a:r>
              <a:rPr lang="en-US" sz="900"/>
              <a:t> </a:t>
            </a:r>
          </a:p>
          <a:p>
            <a:pPr fontAlgn="base">
              <a:lnSpc>
                <a:spcPct val="100000"/>
              </a:lnSpc>
              <a:spcBef>
                <a:spcPts val="0"/>
              </a:spcBef>
            </a:pPr>
            <a:r>
              <a:rPr lang="en-AU" sz="900"/>
              <a:t>Useful: This source is very useful, as few sources explain what happened to Austro-Hungarian Empire after the war. It explains how Austro-Hungarian Empire has fallen, providing with an image of a new map of the territory (which was visually very useful). </a:t>
            </a:r>
            <a:r>
              <a:rPr lang="en-US" sz="900"/>
              <a:t> </a:t>
            </a:r>
          </a:p>
          <a:p>
            <a:pPr fontAlgn="base">
              <a:lnSpc>
                <a:spcPct val="100000"/>
              </a:lnSpc>
              <a:spcBef>
                <a:spcPts val="0"/>
              </a:spcBef>
            </a:pPr>
            <a:endParaRPr lang="en-US" sz="900"/>
          </a:p>
          <a:p>
            <a:pPr fontAlgn="base">
              <a:lnSpc>
                <a:spcPct val="100000"/>
              </a:lnSpc>
              <a:spcBef>
                <a:spcPts val="0"/>
              </a:spcBef>
            </a:pPr>
            <a:r>
              <a:rPr lang="en-AU" sz="900"/>
              <a:t>History Learning Site. (2015). </a:t>
            </a:r>
            <a:r>
              <a:rPr lang="en-AU" sz="900" i="1"/>
              <a:t>The Treaty of Trianon - History Learning Site</a:t>
            </a:r>
            <a:r>
              <a:rPr lang="en-AU" sz="900"/>
              <a:t>. [online] Available at: </a:t>
            </a:r>
            <a:r>
              <a:rPr lang="en-AU" sz="900" u="sng">
                <a:hlinkClick r:id="rId7"/>
              </a:rPr>
              <a:t>https://www.historylearningsite.co.uk/modern-world-history-1918-to-1980/the-treaty-of-trianon/</a:t>
            </a:r>
            <a:r>
              <a:rPr lang="en-AU" sz="900"/>
              <a:t>  [Accessed 2 Jun. 2018].</a:t>
            </a:r>
            <a:r>
              <a:rPr lang="en-US" sz="900"/>
              <a:t> </a:t>
            </a:r>
          </a:p>
          <a:p>
            <a:pPr fontAlgn="base">
              <a:lnSpc>
                <a:spcPct val="100000"/>
              </a:lnSpc>
              <a:spcBef>
                <a:spcPts val="0"/>
              </a:spcBef>
            </a:pPr>
            <a:r>
              <a:rPr lang="en-AU" sz="900"/>
              <a:t>Accuracy: This is a secondary source, that corresponds by information with other sources. Therefore, the source is accurate.</a:t>
            </a:r>
            <a:r>
              <a:rPr lang="en-US" sz="900"/>
              <a:t> </a:t>
            </a:r>
          </a:p>
          <a:p>
            <a:pPr fontAlgn="base">
              <a:lnSpc>
                <a:spcPct val="100000"/>
              </a:lnSpc>
              <a:spcBef>
                <a:spcPts val="0"/>
              </a:spcBef>
            </a:pPr>
            <a:r>
              <a:rPr lang="en-AU" sz="900"/>
              <a:t>Reliability: The source is unreliable, as it is not a government nor educational website. It also contains ads. However, the information about the author is given to publicity: C. N. </a:t>
            </a:r>
            <a:r>
              <a:rPr lang="en-AU" sz="900" err="1"/>
              <a:t>Trueman</a:t>
            </a:r>
            <a:r>
              <a:rPr lang="en-AU" sz="900"/>
              <a:t>- a teacher for 32 years, with History as his primary subject and Physical Education as his secondary subject. He achieved an MBA at Sussex University, BA (Hons) in History at Aberystwyth University, PGCE at Loughborough University. However, it is unknown if the information stated is correct.</a:t>
            </a:r>
            <a:r>
              <a:rPr lang="en-US" sz="900"/>
              <a:t> </a:t>
            </a:r>
          </a:p>
          <a:p>
            <a:pPr fontAlgn="base">
              <a:lnSpc>
                <a:spcPct val="100000"/>
              </a:lnSpc>
              <a:spcBef>
                <a:spcPts val="0"/>
              </a:spcBef>
            </a:pPr>
            <a:r>
              <a:rPr lang="en-AU" sz="900"/>
              <a:t>Useful: This website was very useful for informing how the Treaty of Trianon had an impact on Hungary (its borders and people).</a:t>
            </a:r>
            <a:r>
              <a:rPr lang="en-US" sz="900"/>
              <a:t> </a:t>
            </a:r>
          </a:p>
          <a:p>
            <a:pPr fontAlgn="base">
              <a:lnSpc>
                <a:spcPct val="100000"/>
              </a:lnSpc>
              <a:spcBef>
                <a:spcPts val="0"/>
              </a:spcBef>
            </a:pPr>
            <a:endParaRPr lang="en-US" sz="900"/>
          </a:p>
          <a:p>
            <a:pPr fontAlgn="base">
              <a:lnSpc>
                <a:spcPct val="100000"/>
              </a:lnSpc>
              <a:spcBef>
                <a:spcPts val="0"/>
              </a:spcBef>
            </a:pPr>
            <a:r>
              <a:rPr lang="en-AU" sz="900"/>
              <a:t>History Learning Site. (2015). </a:t>
            </a:r>
            <a:r>
              <a:rPr lang="en-AU" sz="900" i="1"/>
              <a:t>The Treaty Of St. Germain - History Learning Site</a:t>
            </a:r>
            <a:r>
              <a:rPr lang="en-AU" sz="900"/>
              <a:t>. [online] Available at: </a:t>
            </a:r>
            <a:r>
              <a:rPr lang="en-AU" sz="900" u="sng">
                <a:hlinkClick r:id="rId8"/>
              </a:rPr>
              <a:t>https://www.historylearningsite.co.uk/modern-world-history-1918-to-1980/the-treaty-of-st-germain/</a:t>
            </a:r>
            <a:r>
              <a:rPr lang="en-AU" sz="900"/>
              <a:t>  [Accessed 2 Jun. 2018].</a:t>
            </a:r>
            <a:r>
              <a:rPr lang="en-US" sz="900"/>
              <a:t> </a:t>
            </a:r>
          </a:p>
          <a:p>
            <a:pPr fontAlgn="base">
              <a:lnSpc>
                <a:spcPct val="100000"/>
              </a:lnSpc>
              <a:spcBef>
                <a:spcPts val="0"/>
              </a:spcBef>
            </a:pPr>
            <a:r>
              <a:rPr lang="en-AU" sz="900"/>
              <a:t>Accuracy: This is a secondary source corresponds with information from other sources. Therefore, the source is accurate. </a:t>
            </a:r>
            <a:r>
              <a:rPr lang="en-US" sz="900"/>
              <a:t> </a:t>
            </a:r>
          </a:p>
          <a:p>
            <a:pPr fontAlgn="base">
              <a:lnSpc>
                <a:spcPct val="100000"/>
              </a:lnSpc>
              <a:spcBef>
                <a:spcPts val="0"/>
              </a:spcBef>
            </a:pPr>
            <a:r>
              <a:rPr lang="en-AU" sz="900"/>
              <a:t>Reliability: Source is unreliable, as it is not a government nor educational website. It also contains ads. However, the information about the author is given to publicity: C. N. </a:t>
            </a:r>
            <a:r>
              <a:rPr lang="en-AU" sz="900" err="1"/>
              <a:t>Trueman</a:t>
            </a:r>
            <a:r>
              <a:rPr lang="en-AU" sz="900"/>
              <a:t>- a teacher for 32 years, with History as his primary subject and Physical Education as his secondary subject. He achieved an MBA at Sussex University, BA (Hons) in History at Aberystwyth University, PGCE at Loughborough University. However, it is unknown if the information stated is correct.</a:t>
            </a:r>
            <a:r>
              <a:rPr lang="en-US" sz="900"/>
              <a:t> </a:t>
            </a:r>
          </a:p>
          <a:p>
            <a:pPr fontAlgn="base">
              <a:lnSpc>
                <a:spcPct val="100000"/>
              </a:lnSpc>
              <a:spcBef>
                <a:spcPts val="0"/>
              </a:spcBef>
            </a:pPr>
            <a:r>
              <a:rPr lang="en-AU" sz="900"/>
              <a:t>Useful:  This website was very useful for informing how Treaty of St. Germain had an impact on Austria (its borders and people).</a:t>
            </a:r>
            <a:r>
              <a:rPr lang="en-US" sz="900"/>
              <a:t> </a:t>
            </a:r>
          </a:p>
        </p:txBody>
      </p:sp>
    </p:spTree>
    <p:extLst>
      <p:ext uri="{BB962C8B-B14F-4D97-AF65-F5344CB8AC3E}">
        <p14:creationId xmlns:p14="http://schemas.microsoft.com/office/powerpoint/2010/main" val="2250502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981C9-E026-4813-978A-81AF287E635E}"/>
              </a:ext>
            </a:extLst>
          </p:cNvPr>
          <p:cNvSpPr>
            <a:spLocks noGrp="1"/>
          </p:cNvSpPr>
          <p:nvPr>
            <p:ph type="title"/>
          </p:nvPr>
        </p:nvSpPr>
        <p:spPr>
          <a:xfrm>
            <a:off x="110836" y="101383"/>
            <a:ext cx="4341091" cy="813018"/>
          </a:xfrm>
        </p:spPr>
        <p:txBody>
          <a:bodyPr>
            <a:normAutofit fontScale="90000"/>
          </a:bodyPr>
          <a:lstStyle/>
          <a:p>
            <a:r>
              <a:rPr lang="en-AU"/>
              <a:t>Image Bibliography</a:t>
            </a:r>
          </a:p>
        </p:txBody>
      </p:sp>
      <p:sp>
        <p:nvSpPr>
          <p:cNvPr id="3" name="Content Placeholder 2">
            <a:extLst>
              <a:ext uri="{FF2B5EF4-FFF2-40B4-BE49-F238E27FC236}">
                <a16:creationId xmlns:a16="http://schemas.microsoft.com/office/drawing/2014/main" id="{E647C36D-B6DA-4AA1-BEAC-628677EF646C}"/>
              </a:ext>
            </a:extLst>
          </p:cNvPr>
          <p:cNvSpPr>
            <a:spLocks noGrp="1"/>
          </p:cNvSpPr>
          <p:nvPr>
            <p:ph idx="1"/>
          </p:nvPr>
        </p:nvSpPr>
        <p:spPr>
          <a:xfrm>
            <a:off x="0" y="914401"/>
            <a:ext cx="12192000" cy="5925344"/>
          </a:xfrm>
        </p:spPr>
        <p:txBody>
          <a:bodyPr>
            <a:noAutofit/>
          </a:bodyPr>
          <a:lstStyle/>
          <a:p>
            <a:pPr fontAlgn="base">
              <a:lnSpc>
                <a:spcPct val="100000"/>
              </a:lnSpc>
              <a:spcBef>
                <a:spcPts val="0"/>
              </a:spcBef>
            </a:pPr>
            <a:r>
              <a:rPr lang="en-US" sz="1600"/>
              <a:t>Adolf Hitler. (n.d.). [image] Available at: https://i.pinimg.com/736x/2e/90/ee/2e90eeb8b83dec7a962affa358ed94e6--wwii-adolf-hilter.jpg [Accessed 26 Aug. 2018].</a:t>
            </a:r>
          </a:p>
          <a:p>
            <a:pPr fontAlgn="base">
              <a:lnSpc>
                <a:spcPct val="100000"/>
              </a:lnSpc>
              <a:spcBef>
                <a:spcPts val="0"/>
              </a:spcBef>
            </a:pPr>
            <a:r>
              <a:rPr lang="en-AU" sz="1600"/>
              <a:t>Austro-Hungarian Empire. (n.d.). [image] Available at: https://i.pinimg.com/originals/a4/24/ac/a424ac6e27494beee7472d6d497e455d.png [Accessed 26 Aug. 2018].</a:t>
            </a:r>
          </a:p>
          <a:p>
            <a:pPr fontAlgn="base">
              <a:lnSpc>
                <a:spcPct val="100000"/>
              </a:lnSpc>
              <a:spcBef>
                <a:spcPts val="0"/>
              </a:spcBef>
            </a:pPr>
            <a:r>
              <a:rPr lang="en-US" sz="1600"/>
              <a:t>British Women. (n.d.). [image] Available at: https://www.ddoughty.com/uploads/1/4/0/9/14095491/3704073.jpg?1437038860 [Accessed 26 Aug. 2018].</a:t>
            </a:r>
          </a:p>
          <a:p>
            <a:pPr fontAlgn="base">
              <a:lnSpc>
                <a:spcPct val="100000"/>
              </a:lnSpc>
              <a:spcBef>
                <a:spcPts val="0"/>
              </a:spcBef>
            </a:pPr>
            <a:r>
              <a:rPr lang="en-AU" sz="1600"/>
              <a:t>Communism Symbol. (2013). [image] Available at: http://www.nathanmagnuson.com/wp-content/uploads/2013/06/Communism.jpg [Accessed 26 Aug. 2018].</a:t>
            </a:r>
          </a:p>
          <a:p>
            <a:pPr fontAlgn="base">
              <a:lnSpc>
                <a:spcPct val="100000"/>
              </a:lnSpc>
              <a:spcBef>
                <a:spcPts val="0"/>
              </a:spcBef>
            </a:pPr>
            <a:r>
              <a:rPr lang="en-AU" sz="1600"/>
              <a:t>Destruction of France. (2017). [image] Available at: https://simonburnscox.co.uk/wp-content/uploads/2017/04/arras-3-1.jpg [Accessed 26 Aug. 2018].</a:t>
            </a:r>
          </a:p>
          <a:p>
            <a:pPr fontAlgn="base">
              <a:lnSpc>
                <a:spcPct val="100000"/>
              </a:lnSpc>
              <a:spcBef>
                <a:spcPts val="0"/>
              </a:spcBef>
            </a:pPr>
            <a:r>
              <a:rPr lang="en-US" sz="1600"/>
              <a:t>Europe 1922. (n.d.). [image] Available at: https://www.jewishvirtuallibrary.org/jsource/images/maps/Europe1922.jpg [Accessed 26 Aug. 2018].</a:t>
            </a:r>
          </a:p>
          <a:p>
            <a:pPr fontAlgn="base">
              <a:lnSpc>
                <a:spcPct val="100000"/>
              </a:lnSpc>
              <a:spcBef>
                <a:spcPts val="0"/>
              </a:spcBef>
            </a:pPr>
            <a:r>
              <a:rPr lang="en-AU" sz="1600"/>
              <a:t>Franz Ferdinand. (2015). [image] Available at: http://www.oldpicz.com/picz/2015/07/franz-ferdinand-1.jpg [Accessed 26 Aug. 2018].</a:t>
            </a:r>
          </a:p>
          <a:p>
            <a:pPr fontAlgn="base">
              <a:lnSpc>
                <a:spcPct val="100000"/>
              </a:lnSpc>
              <a:spcBef>
                <a:spcPts val="0"/>
              </a:spcBef>
            </a:pPr>
            <a:r>
              <a:rPr lang="en-US" sz="1600"/>
              <a:t>French Troops. (n.d.). [image] Available at: http://farm8.staticflickr.com/7229/6979107602_8d37c6a9c9_z.jpg [Accessed 26 Aug. 2018].</a:t>
            </a:r>
          </a:p>
          <a:p>
            <a:pPr fontAlgn="base">
              <a:lnSpc>
                <a:spcPct val="100000"/>
              </a:lnSpc>
              <a:spcBef>
                <a:spcPts val="0"/>
              </a:spcBef>
            </a:pPr>
            <a:r>
              <a:rPr lang="en-AU" sz="1600"/>
              <a:t>German Revolution. (n.d.). [image] Available at: https://libcom.org/files/images/library/6PBbtj_web.jpg [Accessed 26 Aug. 2018].</a:t>
            </a:r>
          </a:p>
          <a:p>
            <a:pPr fontAlgn="base">
              <a:lnSpc>
                <a:spcPct val="100000"/>
              </a:lnSpc>
              <a:spcBef>
                <a:spcPts val="0"/>
              </a:spcBef>
            </a:pPr>
            <a:r>
              <a:rPr lang="en-US" sz="1600"/>
              <a:t>Nazi Germany Symbol. (n.d.). [image] Available at: http://www.warstore.co.uk/ekmps/shops/marlina/images/german-reich-state-flag-ensign-nazi-1935-1945-5-x-3-flag-4685-p[ekm]1000x598[ekm].jpg [Accessed 26 Aug. 2018].</a:t>
            </a:r>
          </a:p>
          <a:p>
            <a:pPr fontAlgn="base">
              <a:lnSpc>
                <a:spcPct val="100000"/>
              </a:lnSpc>
              <a:spcBef>
                <a:spcPts val="0"/>
              </a:spcBef>
            </a:pPr>
            <a:r>
              <a:rPr lang="en-AU" sz="1600"/>
              <a:t>Russian Revolution. (2011). [image] Available at: https://youronevoicecanmakeadifference.files.wordpress.com/2011/05/the-russian-revolution-1917-1923-also-known-as-the-october-revolution-led-by-vladimir-lenin.jpg [Accessed 26 Aug. 2018].</a:t>
            </a:r>
          </a:p>
          <a:p>
            <a:pPr fontAlgn="base">
              <a:lnSpc>
                <a:spcPct val="100000"/>
              </a:lnSpc>
              <a:spcBef>
                <a:spcPts val="0"/>
              </a:spcBef>
            </a:pPr>
            <a:r>
              <a:rPr lang="en-US" sz="1600"/>
              <a:t>World War I Fighting. (n.d.). [image] Available at: http://4.bp.blogspot.com/-4ktKqrWU4G4/UEj8S-boR6I/AAAAAAAAAw0/2k_WcRRj7yA/s1600/Over+the+Top.jpeg [Accessed 26 Aug. 2018].</a:t>
            </a:r>
          </a:p>
          <a:p>
            <a:pPr fontAlgn="base">
              <a:lnSpc>
                <a:spcPct val="100000"/>
              </a:lnSpc>
              <a:spcBef>
                <a:spcPts val="0"/>
              </a:spcBef>
            </a:pPr>
            <a:r>
              <a:rPr lang="en-US" sz="1600"/>
              <a:t>World War I Map 1914. (n.d.). [image] Available at: http://maps.canadiangeographic.ca/outbreak-of-first-world-war-map/images/Europe_1914.jpg [Accessed 26 Aug. 2018].</a:t>
            </a:r>
          </a:p>
          <a:p>
            <a:pPr fontAlgn="base">
              <a:lnSpc>
                <a:spcPct val="100000"/>
              </a:lnSpc>
              <a:spcBef>
                <a:spcPts val="0"/>
              </a:spcBef>
            </a:pPr>
            <a:r>
              <a:rPr lang="en-AU" sz="1600"/>
              <a:t>WWI Britain. (n.d.). [image] Available at: http://news.images.itv.com/image/file/440197/img.jpg [Accessed 26 Aug. 2018].</a:t>
            </a:r>
            <a:endParaRPr lang="en-US" sz="1600"/>
          </a:p>
        </p:txBody>
      </p:sp>
    </p:spTree>
    <p:extLst>
      <p:ext uri="{BB962C8B-B14F-4D97-AF65-F5344CB8AC3E}">
        <p14:creationId xmlns:p14="http://schemas.microsoft.com/office/powerpoint/2010/main" val="3907646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C1A1EBD-A90F-4C96-BAFD-A12D8B018472}"/>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b="-1"/>
          <a:stretch/>
        </p:blipFill>
        <p:spPr>
          <a:xfrm>
            <a:off x="20" y="1"/>
            <a:ext cx="12191980" cy="6857999"/>
          </a:xfrm>
          <a:prstGeom prst="rect">
            <a:avLst/>
          </a:prstGeom>
        </p:spPr>
      </p:pic>
      <p:sp>
        <p:nvSpPr>
          <p:cNvPr id="2" name="Title 1">
            <a:extLst>
              <a:ext uri="{FF2B5EF4-FFF2-40B4-BE49-F238E27FC236}">
                <a16:creationId xmlns:a16="http://schemas.microsoft.com/office/drawing/2014/main" id="{F3E1D2F1-14AD-4693-B660-A80D1EE9DC28}"/>
              </a:ext>
            </a:extLst>
          </p:cNvPr>
          <p:cNvSpPr>
            <a:spLocks noGrp="1"/>
          </p:cNvSpPr>
          <p:nvPr>
            <p:ph type="title"/>
          </p:nvPr>
        </p:nvSpPr>
        <p:spPr>
          <a:xfrm>
            <a:off x="838199" y="1065862"/>
            <a:ext cx="6052955" cy="4726276"/>
          </a:xfrm>
        </p:spPr>
        <p:txBody>
          <a:bodyPr>
            <a:normAutofit/>
          </a:bodyPr>
          <a:lstStyle/>
          <a:p>
            <a:pPr algn="r" fontAlgn="base"/>
            <a:r>
              <a:rPr lang="en-US" sz="5600" dirty="0">
                <a:ln w="22225">
                  <a:solidFill>
                    <a:srgbClr val="FFFFFF"/>
                  </a:solidFill>
                </a:ln>
                <a:noFill/>
              </a:rPr>
              <a:t>How the aftermath of World War I was a 'Turning point' in the futures of many countries? </a:t>
            </a:r>
          </a:p>
        </p:txBody>
      </p:sp>
      <p:sp>
        <p:nvSpPr>
          <p:cNvPr id="3" name="Content Placeholder 2">
            <a:extLst>
              <a:ext uri="{FF2B5EF4-FFF2-40B4-BE49-F238E27FC236}">
                <a16:creationId xmlns:a16="http://schemas.microsoft.com/office/drawing/2014/main" id="{ECC4439F-6B21-4161-8168-1470A1F66853}"/>
              </a:ext>
            </a:extLst>
          </p:cNvPr>
          <p:cNvSpPr>
            <a:spLocks noGrp="1"/>
          </p:cNvSpPr>
          <p:nvPr>
            <p:ph idx="1"/>
          </p:nvPr>
        </p:nvSpPr>
        <p:spPr>
          <a:xfrm>
            <a:off x="7534641" y="1065862"/>
            <a:ext cx="3860002" cy="4726276"/>
          </a:xfrm>
        </p:spPr>
        <p:txBody>
          <a:bodyPr vert="horz" lIns="91440" tIns="45720" rIns="91440" bIns="45720" rtlCol="0" anchor="ctr">
            <a:normAutofit/>
          </a:bodyPr>
          <a:lstStyle/>
          <a:p>
            <a:pPr marL="0" indent="0">
              <a:buNone/>
            </a:pPr>
            <a:r>
              <a:rPr lang="en-AU" sz="2000" dirty="0">
                <a:solidFill>
                  <a:srgbClr val="FFFFFF"/>
                </a:solidFill>
                <a:cs typeface="Calibri"/>
              </a:rPr>
              <a:t>50-word summary:</a:t>
            </a:r>
            <a:endParaRPr lang="en-US" sz="2000" dirty="0">
              <a:solidFill>
                <a:srgbClr val="FFFFFF"/>
              </a:solidFill>
              <a:cs typeface="Calibri"/>
            </a:endParaRPr>
          </a:p>
          <a:p>
            <a:pPr marL="0" indent="0">
              <a:buNone/>
            </a:pPr>
            <a:r>
              <a:rPr lang="en-AU" sz="2000" dirty="0">
                <a:solidFill>
                  <a:srgbClr val="FFFFFF"/>
                </a:solidFill>
                <a:cs typeface="Calibri"/>
              </a:rPr>
              <a:t>The outcome of World War I was unexpected for every country around the world. It led to significant unforeseen changes and events, including the Civil War of Russia, the collapse of Austro-Hungarian Empire, the destruction of France, the decline in power of Britain and German's uprising of Hitler. These forever changed world's history.</a:t>
            </a:r>
            <a:endParaRPr lang="en-US" sz="2000" dirty="0">
              <a:solidFill>
                <a:srgbClr val="FFFFFF"/>
              </a:solidFill>
              <a:cs typeface="Calibri"/>
            </a:endParaRPr>
          </a:p>
          <a:p>
            <a:endParaRPr lang="en-US" sz="2000" dirty="0">
              <a:solidFill>
                <a:srgbClr val="FFFFFF"/>
              </a:solidFill>
              <a:cs typeface="Calibri"/>
            </a:endParaRPr>
          </a:p>
        </p:txBody>
      </p:sp>
    </p:spTree>
    <p:extLst>
      <p:ext uri="{BB962C8B-B14F-4D97-AF65-F5344CB8AC3E}">
        <p14:creationId xmlns:p14="http://schemas.microsoft.com/office/powerpoint/2010/main" val="3958955581"/>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FC6EC-E56F-4ECF-B443-98A71DB5D6E0}"/>
              </a:ext>
            </a:extLst>
          </p:cNvPr>
          <p:cNvSpPr>
            <a:spLocks noGrp="1"/>
          </p:cNvSpPr>
          <p:nvPr>
            <p:ph type="title"/>
          </p:nvPr>
        </p:nvSpPr>
        <p:spPr>
          <a:xfrm>
            <a:off x="801099" y="1396289"/>
            <a:ext cx="5006336" cy="1325563"/>
          </a:xfrm>
        </p:spPr>
        <p:txBody>
          <a:bodyPr>
            <a:normAutofit/>
          </a:bodyPr>
          <a:lstStyle/>
          <a:p>
            <a:r>
              <a:rPr lang="en-US">
                <a:cs typeface="Calibri Light"/>
              </a:rPr>
              <a:t>Introduction:</a:t>
            </a:r>
            <a:endParaRPr lang="en-US"/>
          </a:p>
        </p:txBody>
      </p:sp>
      <p:sp>
        <p:nvSpPr>
          <p:cNvPr id="3" name="Content Placeholder 2">
            <a:extLst>
              <a:ext uri="{FF2B5EF4-FFF2-40B4-BE49-F238E27FC236}">
                <a16:creationId xmlns:a16="http://schemas.microsoft.com/office/drawing/2014/main" id="{18531A3A-2127-40EB-AC41-A4EC91A5D6FE}"/>
              </a:ext>
            </a:extLst>
          </p:cNvPr>
          <p:cNvSpPr>
            <a:spLocks noGrp="1"/>
          </p:cNvSpPr>
          <p:nvPr>
            <p:ph idx="1"/>
          </p:nvPr>
        </p:nvSpPr>
        <p:spPr>
          <a:xfrm>
            <a:off x="805543" y="2871982"/>
            <a:ext cx="5006336" cy="3181684"/>
          </a:xfrm>
        </p:spPr>
        <p:txBody>
          <a:bodyPr vert="horz" lIns="91440" tIns="45720" rIns="91440" bIns="45720" rtlCol="0" anchor="t">
            <a:normAutofit/>
          </a:bodyPr>
          <a:lstStyle/>
          <a:p>
            <a:pPr marL="0" indent="0">
              <a:buNone/>
            </a:pPr>
            <a:r>
              <a:rPr lang="en-AU" sz="1500">
                <a:cs typeface="Calibri"/>
              </a:rPr>
              <a:t>World War I was the first ever war to involve multiple countries around the world. An assassination of Archduke Franz Ferdinand (heir to Austro-Hungarian Empire) and his wife Sophie (Duchess of Hohenberg) in the Bosnian city of Sarajevo sparked the Great War. However, rivalry between Germany and Britain in the naval arms race, unfair shares of colonies, alliances, and beliefs in militarism, nationalism, and imperialism were the main build-ups for the 1</a:t>
            </a:r>
            <a:r>
              <a:rPr lang="en-AU" sz="1500" baseline="30000">
                <a:cs typeface="Calibri"/>
              </a:rPr>
              <a:t>st</a:t>
            </a:r>
            <a:r>
              <a:rPr lang="en-AU" sz="1500">
                <a:cs typeface="Calibri"/>
              </a:rPr>
              <a:t> World War (</a:t>
            </a:r>
            <a:r>
              <a:rPr lang="en-AU" sz="1500" i="1">
                <a:cs typeface="Calibri"/>
              </a:rPr>
              <a:t>Pearson History 9, 2012, pages 262-264</a:t>
            </a:r>
            <a:r>
              <a:rPr lang="en-AU" sz="1500">
                <a:cs typeface="Calibri"/>
              </a:rPr>
              <a:t>). After the assassination, countries declared a war on each other, creating a chain reaction and causing all allied countries to come in. At last, there were two of the greatest powers: Germany and Austro-Hungary ('Triple Alliance') fought against Britain, Russia, and France ('Triple Entente').</a:t>
            </a:r>
            <a:endParaRPr lang="en-US" sz="1500">
              <a:cs typeface="Calibri"/>
            </a:endParaRPr>
          </a:p>
          <a:p>
            <a:endParaRPr lang="en-US" sz="1500">
              <a:cs typeface="Calibri"/>
            </a:endParaRPr>
          </a:p>
        </p:txBody>
      </p:sp>
      <p:pic>
        <p:nvPicPr>
          <p:cNvPr id="4" name="Picture 3">
            <a:extLst>
              <a:ext uri="{FF2B5EF4-FFF2-40B4-BE49-F238E27FC236}">
                <a16:creationId xmlns:a16="http://schemas.microsoft.com/office/drawing/2014/main" id="{A00E1B6D-C012-4466-B515-E7525EA28B5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6167846" y="10"/>
            <a:ext cx="6024154" cy="685799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p:spPr>
      </p:pic>
    </p:spTree>
    <p:extLst>
      <p:ext uri="{BB962C8B-B14F-4D97-AF65-F5344CB8AC3E}">
        <p14:creationId xmlns:p14="http://schemas.microsoft.com/office/powerpoint/2010/main" val="3399080670"/>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0C3AD-DD32-4F08-87DF-7A58E0570B17}"/>
              </a:ext>
            </a:extLst>
          </p:cNvPr>
          <p:cNvSpPr>
            <a:spLocks noGrp="1"/>
          </p:cNvSpPr>
          <p:nvPr>
            <p:ph type="title"/>
          </p:nvPr>
        </p:nvSpPr>
        <p:spPr>
          <a:xfrm>
            <a:off x="762001" y="803325"/>
            <a:ext cx="5314536" cy="1325563"/>
          </a:xfrm>
        </p:spPr>
        <p:txBody>
          <a:bodyPr>
            <a:normAutofit/>
          </a:bodyPr>
          <a:lstStyle/>
          <a:p>
            <a:r>
              <a:rPr lang="en-US">
                <a:cs typeface="Calibri Light"/>
              </a:rPr>
              <a:t>The Outcome</a:t>
            </a:r>
            <a:endParaRPr lang="en-US"/>
          </a:p>
        </p:txBody>
      </p:sp>
      <p:sp>
        <p:nvSpPr>
          <p:cNvPr id="3" name="Content Placeholder 2">
            <a:extLst>
              <a:ext uri="{FF2B5EF4-FFF2-40B4-BE49-F238E27FC236}">
                <a16:creationId xmlns:a16="http://schemas.microsoft.com/office/drawing/2014/main" id="{C852CB2A-895C-4DC5-BB36-5A961B0612BB}"/>
              </a:ext>
            </a:extLst>
          </p:cNvPr>
          <p:cNvSpPr>
            <a:spLocks noGrp="1"/>
          </p:cNvSpPr>
          <p:nvPr>
            <p:ph idx="1"/>
          </p:nvPr>
        </p:nvSpPr>
        <p:spPr>
          <a:xfrm>
            <a:off x="762000" y="2279018"/>
            <a:ext cx="5314543" cy="3375920"/>
          </a:xfrm>
        </p:spPr>
        <p:txBody>
          <a:bodyPr vert="horz" lIns="91440" tIns="45720" rIns="91440" bIns="45720" rtlCol="0" anchor="t">
            <a:normAutofit/>
          </a:bodyPr>
          <a:lstStyle/>
          <a:p>
            <a:pPr marL="0" indent="0">
              <a:buNone/>
            </a:pPr>
            <a:r>
              <a:rPr lang="en-AU" sz="1800" dirty="0">
                <a:cs typeface="Calibri"/>
              </a:rPr>
              <a:t>The outcome of World War I was unpredictable. At the end of the war, the Germans and Austro-Hungarians were defeated, but at extreme costs. </a:t>
            </a:r>
            <a:r>
              <a:rPr lang="en-AU" sz="1800" i="1" dirty="0">
                <a:cs typeface="Calibri"/>
              </a:rPr>
              <a:t>"In war, there are no winners, only losers"- Neville Chamberlain</a:t>
            </a:r>
            <a:r>
              <a:rPr lang="en-AU" sz="1800" dirty="0">
                <a:cs typeface="Calibri"/>
              </a:rPr>
              <a:t>. Lots of people died and cities were destroyed on either side. This destruction unexpectedly benefited people- revolutions, civil wars, and protests were created. From another side, World War I forever destroyed empires and countries, which would never regain its power ever again.</a:t>
            </a:r>
            <a:endParaRPr lang="en-US" sz="1800" dirty="0"/>
          </a:p>
        </p:txBody>
      </p:sp>
      <p:pic>
        <p:nvPicPr>
          <p:cNvPr id="4" name="Picture 3">
            <a:extLst>
              <a:ext uri="{FF2B5EF4-FFF2-40B4-BE49-F238E27FC236}">
                <a16:creationId xmlns:a16="http://schemas.microsoft.com/office/drawing/2014/main" id="{DFE7EB70-4198-401F-808D-47F02122DD6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
          <a:stretch/>
        </p:blipFill>
        <p:spPr>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3488337737"/>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11FE1D0-BA29-47A0-B1A4-29A8220D22DA}"/>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BEB5008F-B918-4C5F-861E-0D7D7116BA9A}"/>
              </a:ext>
            </a:extLst>
          </p:cNvPr>
          <p:cNvSpPr>
            <a:spLocks noGrp="1"/>
          </p:cNvSpPr>
          <p:nvPr>
            <p:ph type="title"/>
          </p:nvPr>
        </p:nvSpPr>
        <p:spPr/>
        <p:txBody>
          <a:bodyPr>
            <a:normAutofit/>
          </a:bodyPr>
          <a:lstStyle/>
          <a:p>
            <a:r>
              <a:rPr lang="en-AU">
                <a:solidFill>
                  <a:srgbClr val="FFFFFF"/>
                </a:solidFill>
                <a:cs typeface="Calibri Light"/>
              </a:rPr>
              <a:t>The Civil War of Russia</a:t>
            </a:r>
            <a:endParaRPr lang="en-US">
              <a:solidFill>
                <a:srgbClr val="FFFFFF"/>
              </a:solidFill>
              <a:cs typeface="Calibri Light"/>
            </a:endParaRPr>
          </a:p>
        </p:txBody>
      </p:sp>
      <p:sp>
        <p:nvSpPr>
          <p:cNvPr id="3" name="Content Placeholder 2">
            <a:extLst>
              <a:ext uri="{FF2B5EF4-FFF2-40B4-BE49-F238E27FC236}">
                <a16:creationId xmlns:a16="http://schemas.microsoft.com/office/drawing/2014/main" id="{3FBBFD6B-D281-4D7E-966B-13D13FA6F6CE}"/>
              </a:ext>
            </a:extLst>
          </p:cNvPr>
          <p:cNvSpPr>
            <a:spLocks noGrp="1"/>
          </p:cNvSpPr>
          <p:nvPr>
            <p:ph idx="1"/>
          </p:nvPr>
        </p:nvSpPr>
        <p:spPr/>
        <p:txBody>
          <a:bodyPr vert="horz" lIns="91440" tIns="45720" rIns="91440" bIns="45720" rtlCol="0" anchor="t">
            <a:normAutofit/>
          </a:bodyPr>
          <a:lstStyle/>
          <a:p>
            <a:pPr marL="0" indent="0">
              <a:buNone/>
            </a:pPr>
            <a:r>
              <a:rPr lang="en-AU" sz="2000" dirty="0">
                <a:solidFill>
                  <a:srgbClr val="FFFFFF"/>
                </a:solidFill>
                <a:cs typeface="Calibri"/>
              </a:rPr>
              <a:t>During the war, Russia secured its west from the German and Austro-Hungarian powers, while also defending its south from the Ottoman Empire. However as World War I raged on, Russia had to withdraw, because of troubles at home. Crises in the food supply, many deaths, and injuries (1.8 million deaths and 5 million wounded), militarisation of the industry and rumours about Tsarina Alexandra (Tsar Nicholas's wife) with 'monarch' Rasputin being German spies led </a:t>
            </a:r>
            <a:r>
              <a:rPr lang="en-AU" sz="2000" dirty="0" err="1">
                <a:solidFill>
                  <a:srgbClr val="FFFFFF"/>
                </a:solidFill>
                <a:cs typeface="Calibri"/>
              </a:rPr>
              <a:t>toa</a:t>
            </a:r>
            <a:r>
              <a:rPr lang="en-AU" sz="2000" dirty="0">
                <a:solidFill>
                  <a:srgbClr val="FFFFFF"/>
                </a:solidFill>
                <a:cs typeface="Calibri"/>
              </a:rPr>
              <a:t> change in Russian Government. It caused a revolution, known as 'October Revolution'. In 1917, the Bolsheviks (the first-ever communist party) took over the country with Lenin as a leader, promising 'Peace, Bread, and Land'. They created a 'Decree on Peace' on October 26</a:t>
            </a:r>
            <a:r>
              <a:rPr lang="en-AU" sz="2000" baseline="30000" dirty="0">
                <a:solidFill>
                  <a:srgbClr val="FFFFFF"/>
                </a:solidFill>
                <a:cs typeface="Calibri"/>
              </a:rPr>
              <a:t>th</a:t>
            </a:r>
            <a:r>
              <a:rPr lang="en-AU" sz="2000" dirty="0">
                <a:solidFill>
                  <a:srgbClr val="FFFFFF"/>
                </a:solidFill>
                <a:cs typeface="Calibri"/>
              </a:rPr>
              <a:t> ,1917, making a 'truce' with Germany. Harsh requirements of the German petition, made Russia hand over Finland, Poland, the Baltic provinces, Ukraine and Transcaucasia to the Central Powers, together with one-third of the old empire's population, one-third of its agricultural land and three-quarters of its industries. This 'outrageous' decision viewed by anti-Bolsheviks led to the Civil War in 1919 of conservative 'White Guards' against revolutionary 'Red Bolsheviks'. By 1921, the Red Army won and the bloodshed </a:t>
            </a:r>
            <a:r>
              <a:rPr lang="en-AU" sz="2000" dirty="0" err="1">
                <a:solidFill>
                  <a:srgbClr val="FFFFFF"/>
                </a:solidFill>
                <a:cs typeface="Calibri"/>
              </a:rPr>
              <a:t>accountered</a:t>
            </a:r>
            <a:r>
              <a:rPr lang="en-AU" sz="2000" dirty="0">
                <a:solidFill>
                  <a:srgbClr val="FFFFFF"/>
                </a:solidFill>
                <a:cs typeface="Calibri"/>
              </a:rPr>
              <a:t> for 10 million deaths. (</a:t>
            </a:r>
            <a:r>
              <a:rPr lang="en-AU" sz="2000" i="1" dirty="0">
                <a:solidFill>
                  <a:srgbClr val="FFFFFF"/>
                </a:solidFill>
                <a:cs typeface="Calibri"/>
              </a:rPr>
              <a:t>'War and Revolution in Russia 1914-1921' by Dr. Jonathan </a:t>
            </a:r>
            <a:r>
              <a:rPr lang="en-AU" sz="2000" i="1" dirty="0" err="1">
                <a:solidFill>
                  <a:srgbClr val="FFFFFF"/>
                </a:solidFill>
                <a:cs typeface="Calibri"/>
              </a:rPr>
              <a:t>Smele</a:t>
            </a:r>
            <a:r>
              <a:rPr lang="en-AU" sz="2000" i="1" dirty="0">
                <a:solidFill>
                  <a:srgbClr val="FFFFFF"/>
                </a:solidFill>
                <a:cs typeface="Calibri"/>
              </a:rPr>
              <a:t> 2014</a:t>
            </a:r>
            <a:r>
              <a:rPr lang="en-AU" sz="2000" dirty="0">
                <a:solidFill>
                  <a:srgbClr val="FFFFFF"/>
                </a:solidFill>
                <a:cs typeface="Calibri"/>
              </a:rPr>
              <a:t>)</a:t>
            </a:r>
            <a:endParaRPr lang="en-US" sz="2000" dirty="0">
              <a:solidFill>
                <a:srgbClr val="FFFFFF"/>
              </a:solidFill>
              <a:cs typeface="Calibri"/>
            </a:endParaRPr>
          </a:p>
          <a:p>
            <a:pPr marL="0" indent="0">
              <a:buNone/>
            </a:pPr>
            <a:endParaRPr lang="en-AU" sz="2000">
              <a:solidFill>
                <a:srgbClr val="FFFFFF"/>
              </a:solidFill>
              <a:cs typeface="Calibri"/>
            </a:endParaRPr>
          </a:p>
          <a:p>
            <a:endParaRPr lang="en-US" sz="2000">
              <a:solidFill>
                <a:srgbClr val="FFFFFF"/>
              </a:solidFill>
              <a:cs typeface="Calibri"/>
            </a:endParaRPr>
          </a:p>
        </p:txBody>
      </p:sp>
    </p:spTree>
    <p:extLst>
      <p:ext uri="{BB962C8B-B14F-4D97-AF65-F5344CB8AC3E}">
        <p14:creationId xmlns:p14="http://schemas.microsoft.com/office/powerpoint/2010/main" val="2202549954"/>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C13EA0-5F2A-44D4-BB49-241B07106F31}"/>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20" y="1"/>
            <a:ext cx="12191980" cy="6857999"/>
          </a:xfrm>
          <a:prstGeom prst="rect">
            <a:avLst/>
          </a:prstGeom>
        </p:spPr>
      </p:pic>
      <p:sp>
        <p:nvSpPr>
          <p:cNvPr id="2" name="Title 1">
            <a:extLst>
              <a:ext uri="{FF2B5EF4-FFF2-40B4-BE49-F238E27FC236}">
                <a16:creationId xmlns:a16="http://schemas.microsoft.com/office/drawing/2014/main" id="{3947DDAC-7B45-4BB6-B4E3-78FBE65828DE}"/>
              </a:ext>
            </a:extLst>
          </p:cNvPr>
          <p:cNvSpPr>
            <a:spLocks noGrp="1"/>
          </p:cNvSpPr>
          <p:nvPr>
            <p:ph type="title"/>
          </p:nvPr>
        </p:nvSpPr>
        <p:spPr>
          <a:xfrm>
            <a:off x="838201" y="1065862"/>
            <a:ext cx="3313164" cy="4726276"/>
          </a:xfrm>
        </p:spPr>
        <p:txBody>
          <a:bodyPr>
            <a:normAutofit/>
          </a:bodyPr>
          <a:lstStyle/>
          <a:p>
            <a:pPr algn="r"/>
            <a:r>
              <a:rPr lang="en-US" sz="4000">
                <a:solidFill>
                  <a:srgbClr val="FFFFFF"/>
                </a:solidFill>
                <a:cs typeface="Calibri Light"/>
              </a:rPr>
              <a:t>How World War I became a 'Turning Point'?</a:t>
            </a:r>
            <a:endParaRPr lang="en-US" sz="4000">
              <a:solidFill>
                <a:srgbClr val="FFFFFF"/>
              </a:solidFill>
            </a:endParaRPr>
          </a:p>
        </p:txBody>
      </p:sp>
      <p:sp>
        <p:nvSpPr>
          <p:cNvPr id="3" name="Content Placeholder 2">
            <a:extLst>
              <a:ext uri="{FF2B5EF4-FFF2-40B4-BE49-F238E27FC236}">
                <a16:creationId xmlns:a16="http://schemas.microsoft.com/office/drawing/2014/main" id="{6E16BA4C-C997-4D80-836B-F2CFE6ABD5C5}"/>
              </a:ext>
            </a:extLst>
          </p:cNvPr>
          <p:cNvSpPr>
            <a:spLocks noGrp="1"/>
          </p:cNvSpPr>
          <p:nvPr>
            <p:ph idx="1"/>
          </p:nvPr>
        </p:nvSpPr>
        <p:spPr>
          <a:xfrm>
            <a:off x="5155379" y="1065862"/>
            <a:ext cx="5744685" cy="4726276"/>
          </a:xfrm>
        </p:spPr>
        <p:txBody>
          <a:bodyPr vert="horz" lIns="91440" tIns="45720" rIns="91440" bIns="45720" rtlCol="0" anchor="ctr">
            <a:normAutofit/>
          </a:bodyPr>
          <a:lstStyle/>
          <a:p>
            <a:pPr marL="0" indent="0">
              <a:buNone/>
            </a:pPr>
            <a:r>
              <a:rPr lang="en-AU" sz="2000">
                <a:solidFill>
                  <a:srgbClr val="FFFFFF"/>
                </a:solidFill>
                <a:cs typeface="Calibri"/>
              </a:rPr>
              <a:t>World War I allowed Russia to move on from tsarists (kings) to a communism belief, suddenly changing its social, economic and political structures for it to become a stronger and more powerful country. A country led by a communist party cared about equality of its people and became one of the most respected and even feared powers. No one expected that this revolution would make Russia stronger in the future. </a:t>
            </a:r>
            <a:endParaRPr lang="en-US" sz="2000">
              <a:solidFill>
                <a:srgbClr val="FFFFFF"/>
              </a:solidFill>
            </a:endParaRPr>
          </a:p>
        </p:txBody>
      </p:sp>
    </p:spTree>
    <p:extLst>
      <p:ext uri="{BB962C8B-B14F-4D97-AF65-F5344CB8AC3E}">
        <p14:creationId xmlns:p14="http://schemas.microsoft.com/office/powerpoint/2010/main" val="4041271915"/>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2A74FC8-93EF-462D-9823-54129295B67F}"/>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20" y="10"/>
            <a:ext cx="12191980" cy="6857989"/>
          </a:xfrm>
          <a:prstGeom prst="rect">
            <a:avLst/>
          </a:prstGeom>
        </p:spPr>
      </p:pic>
      <p:sp>
        <p:nvSpPr>
          <p:cNvPr id="2" name="Title 1">
            <a:extLst>
              <a:ext uri="{FF2B5EF4-FFF2-40B4-BE49-F238E27FC236}">
                <a16:creationId xmlns:a16="http://schemas.microsoft.com/office/drawing/2014/main" id="{E07A4A96-0C00-40E0-B2A3-1E4037D310CB}"/>
              </a:ext>
            </a:extLst>
          </p:cNvPr>
          <p:cNvSpPr>
            <a:spLocks noGrp="1"/>
          </p:cNvSpPr>
          <p:nvPr>
            <p:ph type="title"/>
          </p:nvPr>
        </p:nvSpPr>
        <p:spPr>
          <a:xfrm>
            <a:off x="838200" y="365125"/>
            <a:ext cx="10515600" cy="1325563"/>
          </a:xfrm>
        </p:spPr>
        <p:txBody>
          <a:bodyPr>
            <a:normAutofit/>
          </a:bodyPr>
          <a:lstStyle/>
          <a:p>
            <a:r>
              <a:rPr lang="en-AU">
                <a:solidFill>
                  <a:srgbClr val="FFFFFF"/>
                </a:solidFill>
                <a:cs typeface="Calibri Light"/>
              </a:rPr>
              <a:t>Destroyed economy of France</a:t>
            </a:r>
            <a:endParaRPr lang="en-US">
              <a:solidFill>
                <a:srgbClr val="FFFFFF"/>
              </a:solidFill>
              <a:cs typeface="Calibri Light"/>
            </a:endParaRPr>
          </a:p>
        </p:txBody>
      </p:sp>
      <p:sp>
        <p:nvSpPr>
          <p:cNvPr id="3" name="Content Placeholder 2">
            <a:extLst>
              <a:ext uri="{FF2B5EF4-FFF2-40B4-BE49-F238E27FC236}">
                <a16:creationId xmlns:a16="http://schemas.microsoft.com/office/drawing/2014/main" id="{153073FD-1E16-4605-B269-D81121A39AF1}"/>
              </a:ext>
            </a:extLst>
          </p:cNvPr>
          <p:cNvSpPr>
            <a:spLocks noGrp="1"/>
          </p:cNvSpPr>
          <p:nvPr>
            <p:ph idx="1"/>
          </p:nvPr>
        </p:nvSpPr>
        <p:spPr>
          <a:xfrm>
            <a:off x="838200" y="1825625"/>
            <a:ext cx="10515600" cy="4351338"/>
          </a:xfrm>
        </p:spPr>
        <p:txBody>
          <a:bodyPr vert="horz" lIns="91440" tIns="45720" rIns="91440" bIns="45720" rtlCol="0" anchor="t">
            <a:noAutofit/>
          </a:bodyPr>
          <a:lstStyle/>
          <a:p>
            <a:r>
              <a:rPr lang="en-AU" sz="1800" dirty="0">
                <a:solidFill>
                  <a:srgbClr val="FFFFFF"/>
                </a:solidFill>
                <a:cs typeface="Calibri"/>
              </a:rPr>
              <a:t>Unlike Russia, France did not withdraw from World War I. It fought against Germany until the announced peace in 1918, and signed the Peace Treaty in 1919. The impact of World War I on France was devastating. Birth rates declined to the point where France was falling behind Germany and Britain. It lost more than 4% of its population (1.7 million people)- an entire generation of French people, creating 0.76 million orphans, 0.6 million widows and having 1.2 million disabled men. The disabled and wounded had psychological problems from their experiences during the war, which made it hard for them to recover their normal lives. This also led to France having difficulties with the demobilisation of its army. Lots of armed men were dangerous for France in peaceful times (in case of any revolution or damage to properties, which happened as 13,000 broken windows and 400 damaged doors were reported monthly), so it had to act. Factors such as time spent in the army and a number of children affected what men were demobilised from service. This led to successful French demobilisation. (</a:t>
            </a:r>
            <a:r>
              <a:rPr lang="en-AU" sz="1800" i="1" dirty="0">
                <a:solidFill>
                  <a:srgbClr val="FFFFFF"/>
                </a:solidFill>
                <a:cs typeface="Calibri"/>
              </a:rPr>
              <a:t>"Post-War societies (France)" by Victor </a:t>
            </a:r>
            <a:r>
              <a:rPr lang="en-AU" sz="1800" i="1" dirty="0" err="1">
                <a:solidFill>
                  <a:srgbClr val="FFFFFF"/>
                </a:solidFill>
                <a:cs typeface="Calibri"/>
              </a:rPr>
              <a:t>Demiaux</a:t>
            </a:r>
            <a:r>
              <a:rPr lang="en-AU" sz="1800" i="1" dirty="0">
                <a:solidFill>
                  <a:srgbClr val="FFFFFF"/>
                </a:solidFill>
                <a:cs typeface="Calibri"/>
              </a:rPr>
              <a:t> 2015</a:t>
            </a:r>
            <a:r>
              <a:rPr lang="en-AU" sz="1800" dirty="0">
                <a:solidFill>
                  <a:srgbClr val="FFFFFF"/>
                </a:solidFill>
                <a:cs typeface="Calibri"/>
              </a:rPr>
              <a:t>)</a:t>
            </a:r>
            <a:endParaRPr lang="en-US" sz="1800" dirty="0">
              <a:solidFill>
                <a:srgbClr val="FFFFFF"/>
              </a:solidFill>
              <a:cs typeface="Calibri"/>
            </a:endParaRPr>
          </a:p>
          <a:p>
            <a:r>
              <a:rPr lang="en-AU" sz="1800" dirty="0">
                <a:solidFill>
                  <a:srgbClr val="FFFFFF"/>
                </a:solidFill>
                <a:cs typeface="Calibri"/>
              </a:rPr>
              <a:t>After the war, France was not only socially ruined, severe damage from German bombs and mines on French territory, destroyed lots of infrastructure, which was hard to rebuild even with Germans paying for their damage. The economy was ruined. There was no stable production, as there wasn't as much manpower nor suitable agricultural land left. France had to spend most of its money on medical care for wounded and had to depend on imports from other countries to stay alive. To stop German attacks in the near future, France created borders from Germany in order to protect itself and its people.</a:t>
            </a:r>
            <a:endParaRPr lang="en-US" sz="1800" dirty="0">
              <a:solidFill>
                <a:srgbClr val="FFFFFF"/>
              </a:solidFill>
              <a:cs typeface="Calibri"/>
            </a:endParaRPr>
          </a:p>
          <a:p>
            <a:endParaRPr lang="en-US" sz="1500">
              <a:solidFill>
                <a:srgbClr val="FFFFFF"/>
              </a:solidFill>
              <a:cs typeface="Calibri"/>
            </a:endParaRPr>
          </a:p>
        </p:txBody>
      </p:sp>
    </p:spTree>
    <p:extLst>
      <p:ext uri="{BB962C8B-B14F-4D97-AF65-F5344CB8AC3E}">
        <p14:creationId xmlns:p14="http://schemas.microsoft.com/office/powerpoint/2010/main" val="6969931"/>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D7CF24-A2AE-492E-92EB-05B35609709F}"/>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20" y="1"/>
            <a:ext cx="12191980" cy="6857999"/>
          </a:xfrm>
          <a:prstGeom prst="rect">
            <a:avLst/>
          </a:prstGeom>
        </p:spPr>
      </p:pic>
      <p:sp>
        <p:nvSpPr>
          <p:cNvPr id="2" name="Title 1">
            <a:extLst>
              <a:ext uri="{FF2B5EF4-FFF2-40B4-BE49-F238E27FC236}">
                <a16:creationId xmlns:a16="http://schemas.microsoft.com/office/drawing/2014/main" id="{3947DDAC-7B45-4BB6-B4E3-78FBE65828DE}"/>
              </a:ext>
            </a:extLst>
          </p:cNvPr>
          <p:cNvSpPr>
            <a:spLocks noGrp="1"/>
          </p:cNvSpPr>
          <p:nvPr>
            <p:ph type="title"/>
          </p:nvPr>
        </p:nvSpPr>
        <p:spPr>
          <a:xfrm>
            <a:off x="838199" y="1065862"/>
            <a:ext cx="6052955" cy="4726276"/>
          </a:xfrm>
        </p:spPr>
        <p:txBody>
          <a:bodyPr>
            <a:normAutofit/>
          </a:bodyPr>
          <a:lstStyle/>
          <a:p>
            <a:pPr algn="r"/>
            <a:r>
              <a:rPr lang="en-US" sz="7400">
                <a:ln w="22225">
                  <a:solidFill>
                    <a:srgbClr val="FFFFFF"/>
                  </a:solidFill>
                </a:ln>
                <a:noFill/>
                <a:cs typeface="Calibri Light"/>
              </a:rPr>
              <a:t>How World War I became a 'Turning Point'?</a:t>
            </a:r>
            <a:endParaRPr lang="en-US" sz="7400">
              <a:ln w="22225">
                <a:solidFill>
                  <a:srgbClr val="FFFFFF"/>
                </a:solidFill>
              </a:ln>
              <a:noFill/>
            </a:endParaRPr>
          </a:p>
        </p:txBody>
      </p:sp>
      <p:sp>
        <p:nvSpPr>
          <p:cNvPr id="3" name="Content Placeholder 2">
            <a:extLst>
              <a:ext uri="{FF2B5EF4-FFF2-40B4-BE49-F238E27FC236}">
                <a16:creationId xmlns:a16="http://schemas.microsoft.com/office/drawing/2014/main" id="{6E16BA4C-C997-4D80-836B-F2CFE6ABD5C5}"/>
              </a:ext>
            </a:extLst>
          </p:cNvPr>
          <p:cNvSpPr>
            <a:spLocks noGrp="1"/>
          </p:cNvSpPr>
          <p:nvPr>
            <p:ph idx="1"/>
          </p:nvPr>
        </p:nvSpPr>
        <p:spPr>
          <a:xfrm>
            <a:off x="7534641" y="1065862"/>
            <a:ext cx="3860002" cy="4726276"/>
          </a:xfrm>
        </p:spPr>
        <p:txBody>
          <a:bodyPr vert="horz" lIns="91440" tIns="45720" rIns="91440" bIns="45720" rtlCol="0" anchor="ctr">
            <a:normAutofit/>
          </a:bodyPr>
          <a:lstStyle/>
          <a:p>
            <a:pPr marL="0" indent="0">
              <a:buNone/>
            </a:pPr>
            <a:r>
              <a:rPr lang="en-AU" sz="2000">
                <a:solidFill>
                  <a:srgbClr val="FFFFFF"/>
                </a:solidFill>
                <a:cs typeface="Calibri"/>
              </a:rPr>
              <a:t>After World War I, France did not celebrate its victory. For France, it was a turning point to take care of its people and economy. With a collapsed economy and social difficulties, France had to repair itself. It withstood and overcame its fall, developing itself to withstand Germany in the future.</a:t>
            </a:r>
            <a:endParaRPr lang="en-US" sz="2000">
              <a:solidFill>
                <a:srgbClr val="FFFFFF"/>
              </a:solidFill>
            </a:endParaRPr>
          </a:p>
        </p:txBody>
      </p:sp>
    </p:spTree>
    <p:extLst>
      <p:ext uri="{BB962C8B-B14F-4D97-AF65-F5344CB8AC3E}">
        <p14:creationId xmlns:p14="http://schemas.microsoft.com/office/powerpoint/2010/main" val="283022505"/>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B04A86-C8D6-4996-9203-6168A5150A78}"/>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6430F93A-30BC-4D67-94EC-912F59457D6C}"/>
              </a:ext>
            </a:extLst>
          </p:cNvPr>
          <p:cNvSpPr>
            <a:spLocks noGrp="1"/>
          </p:cNvSpPr>
          <p:nvPr>
            <p:ph type="title"/>
          </p:nvPr>
        </p:nvSpPr>
        <p:spPr/>
        <p:txBody>
          <a:bodyPr>
            <a:normAutofit/>
          </a:bodyPr>
          <a:lstStyle/>
          <a:p>
            <a:r>
              <a:rPr lang="en-AU">
                <a:solidFill>
                  <a:srgbClr val="FFFFFF"/>
                </a:solidFill>
                <a:cs typeface="Calibri Light"/>
              </a:rPr>
              <a:t>Bankrupt Germany</a:t>
            </a:r>
            <a:endParaRPr lang="en-US">
              <a:solidFill>
                <a:srgbClr val="FFFFFF"/>
              </a:solidFill>
              <a:cs typeface="Calibri Light"/>
            </a:endParaRPr>
          </a:p>
        </p:txBody>
      </p:sp>
      <p:sp>
        <p:nvSpPr>
          <p:cNvPr id="3" name="Content Placeholder 2">
            <a:extLst>
              <a:ext uri="{FF2B5EF4-FFF2-40B4-BE49-F238E27FC236}">
                <a16:creationId xmlns:a16="http://schemas.microsoft.com/office/drawing/2014/main" id="{4086B652-8434-4063-B418-49E5DCCEA23F}"/>
              </a:ext>
            </a:extLst>
          </p:cNvPr>
          <p:cNvSpPr>
            <a:spLocks noGrp="1"/>
          </p:cNvSpPr>
          <p:nvPr>
            <p:ph idx="1"/>
          </p:nvPr>
        </p:nvSpPr>
        <p:spPr/>
        <p:txBody>
          <a:bodyPr vert="horz" lIns="91440" tIns="45720" rIns="91440" bIns="45720" rtlCol="0" anchor="t">
            <a:normAutofit/>
          </a:bodyPr>
          <a:lstStyle/>
          <a:p>
            <a:pPr marL="0" indent="0">
              <a:buNone/>
            </a:pPr>
            <a:r>
              <a:rPr lang="en-AU" sz="1800" dirty="0">
                <a:solidFill>
                  <a:srgbClr val="FFFFFF"/>
                </a:solidFill>
                <a:cs typeface="Calibri"/>
              </a:rPr>
              <a:t>Germany was not happy with the outcome of the war. It didn't expect to lose. Germany had to pay back all of the countries that it had done damage to (especially France and Britain). It was stripped of colonies in Africa and had to sign the humiliating 'Treaty of Versailles'. The German Empire was destroyed. Thirteen per cent of its territories were given back and taken by other countries or claimed as new independent ones. All tanks, ships and other weapons were destroyed and the army was reduced to 100,000 men. </a:t>
            </a:r>
            <a:endParaRPr lang="en-US" sz="1800" dirty="0">
              <a:solidFill>
                <a:srgbClr val="FFFFFF"/>
              </a:solidFill>
              <a:cs typeface="Calibri"/>
            </a:endParaRPr>
          </a:p>
          <a:p>
            <a:pPr marL="0" indent="0">
              <a:buNone/>
            </a:pPr>
            <a:r>
              <a:rPr lang="en-AU" sz="1800" dirty="0">
                <a:solidFill>
                  <a:srgbClr val="FFFFFF"/>
                </a:solidFill>
                <a:cs typeface="Calibri"/>
              </a:rPr>
              <a:t>German Emperor, Kaiser Wilhelm was brought down off the throne and the country was deciding whether to follow the beliefs of democracy or communism. Revolutions and protests began. After the removal of the Kaiser, power was handed to the leader of the moderate left-wing Social Democratic Party, Friedrich Ebert. However, this action did not stop the food shortages, civil unrest and street battles between rival political groups. Huge unemployment destroyed the German economy. </a:t>
            </a:r>
            <a:endParaRPr lang="en-US" sz="1800" dirty="0">
              <a:solidFill>
                <a:srgbClr val="FFFFFF"/>
              </a:solidFill>
              <a:cs typeface="Calibri"/>
            </a:endParaRPr>
          </a:p>
          <a:p>
            <a:pPr marL="0" indent="0">
              <a:buNone/>
            </a:pPr>
            <a:r>
              <a:rPr lang="en-AU" sz="1800" dirty="0">
                <a:solidFill>
                  <a:srgbClr val="FFFFFF"/>
                </a:solidFill>
                <a:cs typeface="Calibri"/>
              </a:rPr>
              <a:t>In this most vulnerable and desperate state, Adolf Hitler found an opportunity to get power. Two significant ideas: knowing who to blame for the ruined economy and having a fast plan of economic recovery- made people notice Hitler. A plan for economical success, where all people would be employed, there would be a stronger military, and more victories in four years, led to his increase in power. These events were not good for world peace in the future. (</a:t>
            </a:r>
            <a:r>
              <a:rPr lang="en-AU" sz="1800" i="1" dirty="0">
                <a:solidFill>
                  <a:srgbClr val="FFFFFF"/>
                </a:solidFill>
                <a:cs typeface="Calibri"/>
              </a:rPr>
              <a:t>"German Economy in the 1920s" by Daniel Castillo 2003</a:t>
            </a:r>
            <a:r>
              <a:rPr lang="en-AU" sz="1800" dirty="0">
                <a:solidFill>
                  <a:srgbClr val="FFFFFF"/>
                </a:solidFill>
                <a:cs typeface="Calibri"/>
              </a:rPr>
              <a:t>)</a:t>
            </a:r>
            <a:endParaRPr lang="en-US" sz="1800" dirty="0">
              <a:solidFill>
                <a:srgbClr val="FFFFFF"/>
              </a:solidFill>
              <a:cs typeface="Calibri"/>
            </a:endParaRPr>
          </a:p>
          <a:p>
            <a:endParaRPr lang="en-US" sz="1800" dirty="0">
              <a:solidFill>
                <a:srgbClr val="FFFFFF"/>
              </a:solidFill>
              <a:cs typeface="Calibri"/>
            </a:endParaRPr>
          </a:p>
        </p:txBody>
      </p:sp>
    </p:spTree>
    <p:extLst>
      <p:ext uri="{BB962C8B-B14F-4D97-AF65-F5344CB8AC3E}">
        <p14:creationId xmlns:p14="http://schemas.microsoft.com/office/powerpoint/2010/main" val="1751934025"/>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otalTime>8</TotalTime>
  <Words>2053</Words>
  <Application>Microsoft Office PowerPoint</Application>
  <PresentationFormat>Widescreen</PresentationFormat>
  <Paragraphs>141</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National History Challenge by Yr. 9 Aydar Zarifullin  Darwin Middle School</vt:lpstr>
      <vt:lpstr>How the aftermath of World War I was a 'Turning point' in the futures of many countries? </vt:lpstr>
      <vt:lpstr>Introduction:</vt:lpstr>
      <vt:lpstr>The Outcome</vt:lpstr>
      <vt:lpstr>The Civil War of Russia</vt:lpstr>
      <vt:lpstr>How World War I became a 'Turning Point'?</vt:lpstr>
      <vt:lpstr>Destroyed economy of France</vt:lpstr>
      <vt:lpstr>How World War I became a 'Turning Point'?</vt:lpstr>
      <vt:lpstr>Bankrupt Germany</vt:lpstr>
      <vt:lpstr>How World War I became a 'Turning Point'?</vt:lpstr>
      <vt:lpstr>Broken Markets of Britain</vt:lpstr>
      <vt:lpstr>How World War I became a 'Turning Point'?</vt:lpstr>
      <vt:lpstr>      The broken Austro-Hungarian Empire</vt:lpstr>
      <vt:lpstr>       The broken Austro-Hungarian Empire</vt:lpstr>
      <vt:lpstr>How World War I became a 'Turning Point'?</vt:lpstr>
      <vt:lpstr>Conclusion</vt:lpstr>
      <vt:lpstr>Bibliography</vt:lpstr>
      <vt:lpstr>Bibliography</vt:lpstr>
      <vt:lpstr>Image 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History Challenge by Yr. 9 Aydar Zarifullin  Darwin Middle School</dc:title>
  <dc:creator>Aydar Zarifullin</dc:creator>
  <cp:lastModifiedBy>Aydar Zarifullin</cp:lastModifiedBy>
  <cp:revision>45</cp:revision>
  <dcterms:created xsi:type="dcterms:W3CDTF">1601-01-01T00:00:00Z</dcterms:created>
  <dcterms:modified xsi:type="dcterms:W3CDTF">2018-08-28T06:52:47Z</dcterms:modified>
</cp:coreProperties>
</file>